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56"/>
  </p:notesMasterIdLst>
  <p:handoutMasterIdLst>
    <p:handoutMasterId r:id="rId57"/>
  </p:handoutMasterIdLst>
  <p:sldIdLst>
    <p:sldId id="264" r:id="rId2"/>
    <p:sldId id="377" r:id="rId3"/>
    <p:sldId id="376" r:id="rId4"/>
    <p:sldId id="378" r:id="rId5"/>
    <p:sldId id="375" r:id="rId6"/>
    <p:sldId id="352" r:id="rId7"/>
    <p:sldId id="269" r:id="rId8"/>
    <p:sldId id="380" r:id="rId9"/>
    <p:sldId id="350" r:id="rId10"/>
    <p:sldId id="274" r:id="rId11"/>
    <p:sldId id="275" r:id="rId12"/>
    <p:sldId id="276" r:id="rId13"/>
    <p:sldId id="279" r:id="rId14"/>
    <p:sldId id="284" r:id="rId15"/>
    <p:sldId id="277" r:id="rId16"/>
    <p:sldId id="286" r:id="rId17"/>
    <p:sldId id="285" r:id="rId18"/>
    <p:sldId id="345" r:id="rId19"/>
    <p:sldId id="346" r:id="rId20"/>
    <p:sldId id="347" r:id="rId21"/>
    <p:sldId id="289" r:id="rId22"/>
    <p:sldId id="381" r:id="rId23"/>
    <p:sldId id="354" r:id="rId24"/>
    <p:sldId id="338" r:id="rId25"/>
    <p:sldId id="291" r:id="rId26"/>
    <p:sldId id="339" r:id="rId27"/>
    <p:sldId id="351" r:id="rId28"/>
    <p:sldId id="305" r:id="rId29"/>
    <p:sldId id="307" r:id="rId30"/>
    <p:sldId id="309" r:id="rId31"/>
    <p:sldId id="310" r:id="rId32"/>
    <p:sldId id="311" r:id="rId33"/>
    <p:sldId id="353" r:id="rId34"/>
    <p:sldId id="371" r:id="rId35"/>
    <p:sldId id="315" r:id="rId36"/>
    <p:sldId id="334" r:id="rId37"/>
    <p:sldId id="326" r:id="rId38"/>
    <p:sldId id="336" r:id="rId39"/>
    <p:sldId id="355" r:id="rId40"/>
    <p:sldId id="327" r:id="rId41"/>
    <p:sldId id="356" r:id="rId42"/>
    <p:sldId id="357" r:id="rId43"/>
    <p:sldId id="370" r:id="rId44"/>
    <p:sldId id="358" r:id="rId45"/>
    <p:sldId id="359" r:id="rId46"/>
    <p:sldId id="360" r:id="rId47"/>
    <p:sldId id="361" r:id="rId48"/>
    <p:sldId id="362" r:id="rId49"/>
    <p:sldId id="348" r:id="rId50"/>
    <p:sldId id="349" r:id="rId51"/>
    <p:sldId id="374" r:id="rId52"/>
    <p:sldId id="373" r:id="rId53"/>
    <p:sldId id="382" r:id="rId54"/>
    <p:sldId id="266" r:id="rId55"/>
  </p:sldIdLst>
  <p:sldSz cx="9144000" cy="6858000" type="screen4x3"/>
  <p:notesSz cx="6858000" cy="9144000"/>
  <p:custDataLst>
    <p:tags r:id="rId5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00FF"/>
    <a:srgbClr val="009999"/>
    <a:srgbClr val="FF3300"/>
    <a:srgbClr val="FF6633"/>
    <a:srgbClr val="F8F8F8"/>
    <a:srgbClr val="FFFF99"/>
    <a:srgbClr val="FF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48"/>
  </p:normalViewPr>
  <p:slideViewPr>
    <p:cSldViewPr snapToGrid="0">
      <p:cViewPr varScale="1">
        <p:scale>
          <a:sx n="159" d="100"/>
          <a:sy n="159" d="100"/>
        </p:scale>
        <p:origin x="13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F7CB194-16FE-C244-9FCE-85CA9B2A6175}" type="datetimeFigureOut">
              <a:rPr lang="en-US" altLang="x-none"/>
              <a:pPr/>
              <a:t>2/2/18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AFA30EF-EF3F-A645-8F8E-8BDDCD8F5311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Calibri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Calibri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Calibri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4A4D04D6-8E2D-8942-A206-59415A5C8158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53F7E7B-E5DB-0C4D-8593-02963300D557}" type="slidenum">
              <a:rPr lang="en-US" altLang="x-none" sz="1200"/>
              <a:pPr/>
              <a:t>1</a:t>
            </a:fld>
            <a:endParaRPr lang="en-US" altLang="x-none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29E1B1-1936-B64A-9151-C1F8F33033DA}" type="slidenum">
              <a:rPr lang="en-US" altLang="x-none" sz="1200"/>
              <a:pPr/>
              <a:t>29</a:t>
            </a:fld>
            <a:endParaRPr lang="en-US" altLang="x-none" sz="12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352925"/>
            <a:ext cx="5078413" cy="41290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687" tIns="44842" rIns="89687" bIns="4484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9BCEAD1-1952-954B-8130-ADF73A90E3C6}" type="slidenum">
              <a:rPr lang="en-US" altLang="x-none" sz="1200"/>
              <a:pPr/>
              <a:t>30</a:t>
            </a:fld>
            <a:endParaRPr lang="en-US" altLang="x-none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50E0D2-FAC1-1341-8B18-D1FE81850CA3}" type="slidenum">
              <a:rPr lang="en-US" altLang="x-none" sz="1200"/>
              <a:pPr/>
              <a:t>34</a:t>
            </a:fld>
            <a:endParaRPr lang="en-US" altLang="x-none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5175" cy="3432175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4562E2A-DB40-8744-B487-4351CB35A5BD}" type="slidenum">
              <a:rPr lang="en-US" altLang="x-none" sz="1200"/>
              <a:pPr/>
              <a:t>35</a:t>
            </a:fld>
            <a:endParaRPr lang="en-US" altLang="x-none" sz="120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solidFill>
            <a:srgbClr val="FFFFFF"/>
          </a:solidFill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352925"/>
            <a:ext cx="5078413" cy="41290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687" tIns="44842" rIns="89687" bIns="4484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DC86BA2-2C87-704E-A71B-A25234FFE8AE}" type="slidenum">
              <a:rPr lang="en-US" altLang="x-none" sz="1200"/>
              <a:pPr/>
              <a:t>36</a:t>
            </a:fld>
            <a:endParaRPr lang="en-US" altLang="x-none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7388"/>
            <a:ext cx="4572000" cy="3429000"/>
          </a:xfrm>
          <a:solidFill>
            <a:srgbClr val="FFFFFF"/>
          </a:solidFill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343400"/>
            <a:ext cx="5027613" cy="41116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53" tIns="44979" rIns="89953" bIns="44979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FBE260-9EAC-D849-90CE-45C291EA869D}" type="slidenum">
              <a:rPr lang="en-US" altLang="x-none" sz="1200"/>
              <a:pPr/>
              <a:t>37</a:t>
            </a:fld>
            <a:endParaRPr lang="en-US" altLang="x-none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solidFill>
            <a:srgbClr val="FFFFFF"/>
          </a:solidFill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352925"/>
            <a:ext cx="5078413" cy="41290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687" tIns="44842" rIns="89687" bIns="4484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3FD6229-2841-5544-8C32-02826472905A}" type="slidenum">
              <a:rPr lang="en-US" altLang="x-none" sz="1200"/>
              <a:pPr/>
              <a:t>38</a:t>
            </a:fld>
            <a:endParaRPr lang="en-US" altLang="x-none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solidFill>
            <a:srgbClr val="FFFFFF"/>
          </a:solidFill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4344988"/>
            <a:ext cx="41179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23900"/>
            <a:ext cx="4497387" cy="3375025"/>
          </a:xfrm>
          <a:ln/>
        </p:spPr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38638"/>
            <a:ext cx="5040312" cy="4105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1385645-E3DA-3D43-9694-BA45ABDF6395}" type="slidenum">
              <a:rPr lang="en-US" altLang="x-none" sz="1200"/>
              <a:pPr/>
              <a:t>14</a:t>
            </a:fld>
            <a:endParaRPr lang="en-US" altLang="x-none" sz="12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23900"/>
            <a:ext cx="4497387" cy="3375025"/>
          </a:xfrm>
          <a:solidFill>
            <a:srgbClr val="FFFFFF"/>
          </a:solidFill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37050"/>
            <a:ext cx="5041900" cy="41052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0216BB4-6830-A341-94BF-E4C30A8462B9}" type="slidenum">
              <a:rPr lang="en-US" altLang="x-none" sz="1200"/>
              <a:pPr/>
              <a:t>44</a:t>
            </a:fld>
            <a:endParaRPr lang="en-US" altLang="x-none" sz="120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solidFill>
            <a:srgbClr val="FFFFFF"/>
          </a:solidFill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D9BDEAB-DA41-3645-8DC8-E2F26679CEC1}" type="slidenum">
              <a:rPr lang="en-US" altLang="x-none" sz="1200"/>
              <a:pPr/>
              <a:t>45</a:t>
            </a:fld>
            <a:endParaRPr lang="en-US" altLang="x-none" sz="120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solidFill>
            <a:srgbClr val="FFFFFF"/>
          </a:solidFill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1090A4F-B87A-4644-A39C-E2E9FA695C74}" type="slidenum">
              <a:rPr lang="en-US" altLang="x-none" sz="1200"/>
              <a:pPr/>
              <a:t>46</a:t>
            </a:fld>
            <a:endParaRPr lang="en-US" altLang="x-none" sz="120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solidFill>
            <a:srgbClr val="FFFFFF"/>
          </a:solidFill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955EB56-71A7-E04A-8580-6F0ECFE9BF3A}" type="slidenum">
              <a:rPr lang="en-US" altLang="x-none" sz="1200"/>
              <a:pPr/>
              <a:t>47</a:t>
            </a:fld>
            <a:endParaRPr lang="en-US" altLang="x-none" sz="120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7FDD735-0121-EB43-B399-29C5C1F396E2}" type="slidenum">
              <a:rPr lang="en-US" altLang="x-none" sz="1200"/>
              <a:pPr/>
              <a:t>48</a:t>
            </a:fld>
            <a:endParaRPr lang="en-US" altLang="x-none" sz="120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solidFill>
            <a:srgbClr val="FFFFFF"/>
          </a:solidFill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DD42BE-6994-714E-AEC0-06D4F77D869E}" type="slidenum">
              <a:rPr lang="en-US" altLang="x-none" sz="1200"/>
              <a:pPr/>
              <a:t>49</a:t>
            </a:fld>
            <a:endParaRPr lang="en-US" altLang="x-none" sz="120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F3C7DD9-B68E-2E4D-BBC2-D8171BB0719B}" type="slidenum">
              <a:rPr lang="en-US" altLang="x-none" sz="1200"/>
              <a:pPr/>
              <a:t>50</a:t>
            </a:fld>
            <a:endParaRPr lang="en-US" altLang="x-none" sz="1200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7BA45BB-1C50-A747-8BD9-190571491C00}" type="slidenum">
              <a:rPr lang="en-US" altLang="x-none" sz="1200"/>
              <a:pPr/>
              <a:t>51</a:t>
            </a:fld>
            <a:endParaRPr lang="en-US" altLang="x-none" sz="120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6E775F3-6157-5E41-837C-0ED60441994B}" type="slidenum">
              <a:rPr lang="en-US" altLang="x-none" sz="1200"/>
              <a:pPr/>
              <a:t>16</a:t>
            </a:fld>
            <a:endParaRPr lang="en-US" altLang="x-none" sz="12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7388"/>
            <a:ext cx="4572000" cy="3429000"/>
          </a:xfrm>
          <a:solidFill>
            <a:srgbClr val="FFFFFF"/>
          </a:solidFill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343400"/>
            <a:ext cx="5027613" cy="41116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43" tIns="44974" rIns="89943" bIns="44974"/>
          <a:lstStyle/>
          <a:p>
            <a:pPr eaLnBrk="1" hangingPunct="1"/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9B01340-A933-634F-8350-A858C8D1F8EF}" type="slidenum">
              <a:rPr lang="en-US" altLang="x-none" sz="1200"/>
              <a:pPr/>
              <a:t>17</a:t>
            </a:fld>
            <a:endParaRPr lang="en-US" altLang="x-none" sz="12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7388"/>
            <a:ext cx="4572000" cy="34290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343400"/>
            <a:ext cx="5027613" cy="41116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43" tIns="44974" rIns="89943" bIns="44974"/>
          <a:lstStyle/>
          <a:p>
            <a:pPr eaLnBrk="1" hangingPunct="1"/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</a:endParaRP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BB73A89-78F7-1848-B681-6234C6F6F390}" type="slidenum">
              <a:rPr lang="en-US" altLang="x-none" sz="1200"/>
              <a:pPr/>
              <a:t>18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A0F354A-3D12-2545-929D-A2620455CDC0}" type="slidenum">
              <a:rPr lang="en-US" altLang="x-none" sz="1200"/>
              <a:pPr/>
              <a:t>24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6F9A291-98F3-1142-BF9E-CE9154C5E1A7}" type="slidenum">
              <a:rPr lang="en-US" altLang="x-none" sz="1200"/>
              <a:pPr/>
              <a:t>25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EA7DA0F-2081-A64C-9CC3-8B3B91A95C44}" type="slidenum">
              <a:rPr lang="en-US" altLang="x-none" sz="1200"/>
              <a:pPr/>
              <a:t>28</a:t>
            </a:fld>
            <a:endParaRPr lang="en-US" altLang="x-none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23900"/>
            <a:ext cx="4497387" cy="3375025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37050"/>
            <a:ext cx="5041900" cy="41052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366" tIns="45182" rIns="90366" bIns="45182"/>
          <a:lstStyle/>
          <a:p>
            <a:endParaRPr lang="x-none" altLang="x-none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99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53"/>
          <p:cNvSpPr txBox="1">
            <a:spLocks noChangeArrowheads="1"/>
          </p:cNvSpPr>
          <p:nvPr userDrawn="1"/>
        </p:nvSpPr>
        <p:spPr bwMode="auto">
          <a:xfrm>
            <a:off x="7239000" y="6629400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 sz="1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>
                <a:latin typeface="Arial"/>
                <a:ea typeface="Calibri"/>
                <a:cs typeface="Arial"/>
              </a:rPr>
              <a:t>www.hdfgroup.org</a:t>
            </a:r>
          </a:p>
        </p:txBody>
      </p:sp>
      <p:pic>
        <p:nvPicPr>
          <p:cNvPr id="6" name="Picture 105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52400"/>
            <a:ext cx="966787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374775" y="239713"/>
            <a:ext cx="1616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>
                <a:latin typeface="Calibri" charset="0"/>
                <a:cs typeface="Calibri" charset="0"/>
              </a:rPr>
              <a:t>The HDF Group</a:t>
            </a:r>
          </a:p>
        </p:txBody>
      </p:sp>
      <p:sp>
        <p:nvSpPr>
          <p:cNvPr id="37890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2057400"/>
          </a:xfrm>
        </p:spPr>
        <p:txBody>
          <a:bodyPr anchor="t"/>
          <a:lstStyle>
            <a:lvl1pPr>
              <a:defRPr sz="48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419600"/>
            <a:ext cx="6400800" cy="914400"/>
          </a:xfrm>
        </p:spPr>
        <p:txBody>
          <a:bodyPr/>
          <a:lstStyle>
            <a:lvl1pPr marL="0" indent="0" algn="ctr">
              <a:buFontTx/>
              <a:buNone/>
              <a:defRPr sz="2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20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9" name="Rectangle 20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US"/>
              <a:t>Costa Rica HPC School 2018</a:t>
            </a:r>
          </a:p>
        </p:txBody>
      </p:sp>
      <p:sp>
        <p:nvSpPr>
          <p:cNvPr id="10" name="Rectangle 20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F1102-F702-5148-80C1-A638C5893EF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4801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91E725-BD67-4E4F-9575-64BA9A2A019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904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152400"/>
            <a:ext cx="21145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912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44567F-E495-574F-A2EF-DF2B61A53B0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4066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01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990600"/>
            <a:ext cx="84582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3810000"/>
            <a:ext cx="84582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209F4A-E6AB-574D-A4D4-05B55A4788A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1483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010400" cy="53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990600"/>
            <a:ext cx="8458200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5287CF-2E62-944B-A22C-B695AACEF4B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11191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C4ED21-C510-834C-A51E-7747E5F6D06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277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8EFC0D-B17D-D44F-BE58-CA2CF0B9E4A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877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3DF223-38EC-1046-B326-6F2DCC96CC9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080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8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9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BB36FF-4C0D-8345-B36E-FA98F50F96C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405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20D6D9-4B15-B94E-94A4-CFBDE2935D68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473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3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4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8018F0-BCC5-A345-9260-3759FC7C36E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940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AC8EFA-034F-E94E-AB66-B93F8F076C8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967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65BD9C-E0B5-1845-9B25-B101E8571D5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854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99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90600"/>
            <a:ext cx="8458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28" name="Picture 1050" descr="hdf 0line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701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36893" name="Rectangle 105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629400"/>
            <a:ext cx="1371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36894" name="Rectangle 10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6629400"/>
            <a:ext cx="3962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36895" name="Rectangle 10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00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B9E989F-E17A-7248-A9E6-3A17334F6028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1" name="Rectangle 1053"/>
          <p:cNvSpPr txBox="1">
            <a:spLocks noChangeArrowheads="1"/>
          </p:cNvSpPr>
          <p:nvPr/>
        </p:nvSpPr>
        <p:spPr bwMode="auto">
          <a:xfrm>
            <a:off x="7239000" y="6629400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 sz="1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>
                <a:latin typeface="Arial"/>
                <a:ea typeface="Calibri"/>
                <a:cs typeface="Arial"/>
              </a:rPr>
              <a:t>www.hdfgroup.org</a:t>
            </a:r>
          </a:p>
        </p:txBody>
      </p:sp>
      <p:pic>
        <p:nvPicPr>
          <p:cNvPr id="1034" name="Picture 10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52400"/>
            <a:ext cx="966787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40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/>
          <a:ea typeface="ＭＳ Ｐゴシック" charset="0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Calibri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Calibri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Calibri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Calibri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000">
          <a:solidFill>
            <a:srgbClr val="000000"/>
          </a:solidFill>
          <a:latin typeface="Arial"/>
          <a:ea typeface="ＭＳ Ｐゴシック" charset="0"/>
          <a:cs typeface="Arial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000000"/>
          </a:solidFill>
          <a:latin typeface="Arial"/>
          <a:ea typeface="Calibri"/>
          <a:cs typeface="Arial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600">
          <a:solidFill>
            <a:srgbClr val="000000"/>
          </a:solidFill>
          <a:latin typeface="Arial"/>
          <a:ea typeface="Calibri"/>
          <a:cs typeface="Arial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Arial"/>
          <a:ea typeface="Calibri"/>
          <a:cs typeface="Arial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Arial"/>
          <a:ea typeface="Calibri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dfgroup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hdfgroup.org/HDF5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dfgroup.org/hdf-java-html/hdfview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hdfgroup.org/ftp/HDF5/example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0ahUKEwjMkJr31oLZAhVB0oMKHeCOCY4QjRwIBw&amp;url=https://www.iconfinder.com/icons/98682/command_prompt_icon&amp;psig=AOvVaw1-i6csaMrIPUZJCu6oB3g0&amp;ust=151750449901134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url?sa=i&amp;rct=j&amp;q=&amp;esrc=s&amp;source=images&amp;cd=&amp;ved=0ahUKEwjMkJr31oLZAhVB0oMKHeCOCY4QjRwIBw&amp;url=https://www.iconfinder.com/icons/98682/command_prompt_icon&amp;psig=AOvVaw1-i6csaMrIPUZJCu6oB3g0&amp;ust=1517504499011345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url?sa=i&amp;rct=j&amp;q=&amp;esrc=s&amp;source=images&amp;cd=&amp;ved=0ahUKEwjMkJr31oLZAhVB0oMKHeCOCY4QjRwIBw&amp;url=https://www.iconfinder.com/icons/98682/command_prompt_icon&amp;psig=AOvVaw1-i6csaMrIPUZJCu6oB3g0&amp;ust=1517504499011345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url?sa=i&amp;rct=j&amp;q=&amp;esrc=s&amp;source=images&amp;cd=&amp;ved=0ahUKEwjMkJr31oLZAhVB0oMKHeCOCY4QjRwIBw&amp;url=https://www.iconfinder.com/icons/98682/command_prompt_icon&amp;psig=AOvVaw1-i6csaMrIPUZJCu6oB3g0&amp;ust=1517504499011345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x-none" sz="5400">
                <a:latin typeface="Arial" charset="0"/>
                <a:ea typeface="ＭＳ Ｐゴシック" charset="-128"/>
              </a:rPr>
              <a:t>Introduction to HDF5</a:t>
            </a:r>
          </a:p>
        </p:txBody>
      </p:sp>
      <p:sp>
        <p:nvSpPr>
          <p:cNvPr id="17410" name="Subtitle 8"/>
          <p:cNvSpPr>
            <a:spLocks noGrp="1"/>
          </p:cNvSpPr>
          <p:nvPr>
            <p:ph type="subTitle" idx="1"/>
          </p:nvPr>
        </p:nvSpPr>
        <p:spPr>
          <a:xfrm>
            <a:off x="1219200" y="3657600"/>
            <a:ext cx="6477000" cy="1447800"/>
          </a:xfrm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Elena </a:t>
            </a:r>
            <a:r>
              <a:rPr lang="en-US" altLang="x-none" dirty="0" err="1">
                <a:latin typeface="Arial" charset="0"/>
                <a:ea typeface="ＭＳ Ｐゴシック" charset="-128"/>
              </a:rPr>
              <a:t>Pourmal</a:t>
            </a:r>
            <a:endParaRPr lang="en-US" altLang="x-none" dirty="0">
              <a:latin typeface="Arial" charset="0"/>
              <a:ea typeface="ＭＳ Ｐゴシック" charset="-128"/>
            </a:endParaRPr>
          </a:p>
          <a:p>
            <a:r>
              <a:rPr lang="en-US" altLang="x-none" dirty="0">
                <a:latin typeface="Arial" charset="0"/>
                <a:ea typeface="ＭＳ Ｐゴシック" charset="-128"/>
              </a:rPr>
              <a:t>Scot </a:t>
            </a:r>
            <a:r>
              <a:rPr lang="en-US" altLang="x-none" dirty="0" err="1">
                <a:latin typeface="Arial" charset="0"/>
                <a:ea typeface="ＭＳ Ｐゴシック" charset="-128"/>
              </a:rPr>
              <a:t>Breitenfeld</a:t>
            </a:r>
            <a:endParaRPr lang="en-US" altLang="x-none" dirty="0">
              <a:latin typeface="Arial" charset="0"/>
              <a:ea typeface="ＭＳ Ｐゴシック" charset="-128"/>
            </a:endParaRPr>
          </a:p>
          <a:p>
            <a:r>
              <a:rPr lang="en-US" altLang="x-none" dirty="0">
                <a:latin typeface="Arial" charset="0"/>
                <a:ea typeface="ＭＳ Ｐゴシック" charset="-128"/>
              </a:rPr>
              <a:t>The HDF Group</a:t>
            </a:r>
          </a:p>
          <a:p>
            <a:r>
              <a:rPr lang="en-US" altLang="x-none" dirty="0">
                <a:latin typeface="Arial" charset="0"/>
                <a:ea typeface="ＭＳ Ｐゴシック" charset="-128"/>
                <a:hlinkClick r:id="rId3"/>
              </a:rPr>
              <a:t>https://hdfgroup.org</a:t>
            </a:r>
            <a:r>
              <a:rPr lang="en-US" altLang="x-none" dirty="0">
                <a:latin typeface="Arial" charset="0"/>
                <a:ea typeface="ＭＳ Ｐゴシック" charset="-128"/>
              </a:rPr>
              <a:t> 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17411" name="Rectangle 206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17412" name="Rectangle 206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 dirty="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17413" name="Rectangle 206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A580603A-A47F-254F-A682-3C9D18C03E81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1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HDF5 Data Model</a:t>
            </a:r>
          </a:p>
        </p:txBody>
      </p:sp>
      <p:sp>
        <p:nvSpPr>
          <p:cNvPr id="24578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2457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14E18B9A-B067-D249-949A-6D3C96E20D89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10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3733800"/>
            <a:ext cx="7127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File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00200" y="1295400"/>
            <a:ext cx="13589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Dataset</a:t>
            </a:r>
          </a:p>
        </p:txBody>
      </p:sp>
      <p:pic>
        <p:nvPicPr>
          <p:cNvPr id="9" name="Picture 5" descr="C:\Users\Administrator\AppData\Local\Microsoft\Windows\Temporary Internet Files\Content.IE5\DWAJU5RV\MC900057376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3319463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286000" y="5418138"/>
            <a:ext cx="4572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200" i="1">
                <a:latin typeface="Arial" charset="0"/>
              </a:rPr>
              <a:t>a.k.a. HDF5 Abstract Data Model</a:t>
            </a:r>
            <a:br>
              <a:rPr lang="en-US" altLang="x-none" sz="2200" i="1">
                <a:latin typeface="Arial" charset="0"/>
              </a:rPr>
            </a:br>
            <a:r>
              <a:rPr lang="en-US" altLang="x-none" sz="2200" i="1">
                <a:latin typeface="Arial" charset="0"/>
              </a:rPr>
              <a:t>a.k.a. HDF5 Logical Data Model</a:t>
            </a:r>
            <a:endParaRPr lang="en-US" altLang="x-none" sz="2200"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3600" y="1371600"/>
            <a:ext cx="7699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Link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2057400"/>
            <a:ext cx="10287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0200" y="2895600"/>
            <a:ext cx="15875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Attribute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3048000"/>
            <a:ext cx="16637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Dataspace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0" y="2133600"/>
            <a:ext cx="15033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Datatype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19538" y="2093913"/>
            <a:ext cx="1555750" cy="954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HDF5 </a:t>
            </a:r>
            <a:b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</a:b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HDF5 File</a:t>
            </a:r>
          </a:p>
        </p:txBody>
      </p:sp>
      <p:sp>
        <p:nvSpPr>
          <p:cNvPr id="25602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2C74B37D-4832-754B-9DE3-1302A7E7A9DA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11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7" name="Picture 6" descr="open_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362200"/>
            <a:ext cx="3962400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248400" y="1828800"/>
            <a:ext cx="1179513" cy="1016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 b="1">
                <a:solidFill>
                  <a:srgbClr val="92D050"/>
                </a:solidFill>
                <a:latin typeface="Calibri" charset="0"/>
              </a:rPr>
              <a:t>lat | lon | temp</a:t>
            </a:r>
          </a:p>
          <a:p>
            <a:r>
              <a:rPr lang="en-US" altLang="x-none" sz="1200" b="1">
                <a:solidFill>
                  <a:srgbClr val="92D050"/>
                </a:solidFill>
                <a:latin typeface="Calibri" charset="0"/>
              </a:rPr>
              <a:t>----|-----|-----</a:t>
            </a:r>
          </a:p>
          <a:p>
            <a:r>
              <a:rPr lang="en-US" altLang="x-none" sz="1200" b="1">
                <a:solidFill>
                  <a:srgbClr val="92D050"/>
                </a:solidFill>
                <a:latin typeface="Calibri" charset="0"/>
              </a:rPr>
              <a:t> 12 |  23 |  3.1</a:t>
            </a:r>
          </a:p>
          <a:p>
            <a:r>
              <a:rPr lang="en-US" altLang="x-none" sz="1200" b="1">
                <a:solidFill>
                  <a:srgbClr val="92D050"/>
                </a:solidFill>
                <a:latin typeface="Calibri" charset="0"/>
              </a:rPr>
              <a:t> 15 |  24 |  4.2</a:t>
            </a:r>
          </a:p>
          <a:p>
            <a:r>
              <a:rPr lang="en-US" altLang="x-none" sz="1200" b="1">
                <a:solidFill>
                  <a:srgbClr val="92D050"/>
                </a:solidFill>
                <a:latin typeface="Calibri" charset="0"/>
              </a:rPr>
              <a:t> 17 |  21 |  3.6</a:t>
            </a:r>
            <a:endParaRPr lang="en-US" altLang="x-none" sz="1200" b="1">
              <a:solidFill>
                <a:srgbClr val="92D050"/>
              </a:solidFill>
              <a:latin typeface="Candara" charset="0"/>
            </a:endParaRPr>
          </a:p>
        </p:txBody>
      </p:sp>
      <p:sp>
        <p:nvSpPr>
          <p:cNvPr id="9" name="Rectangle 5" descr="Small grid"/>
          <p:cNvSpPr>
            <a:spLocks noChangeArrowheads="1"/>
          </p:cNvSpPr>
          <p:nvPr/>
        </p:nvSpPr>
        <p:spPr bwMode="auto">
          <a:xfrm rot="20584350">
            <a:off x="5664200" y="2019300"/>
            <a:ext cx="914400" cy="838200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ea typeface="Calibri"/>
              <a:cs typeface="Calibri"/>
            </a:endParaRPr>
          </a:p>
        </p:txBody>
      </p:sp>
      <p:pic>
        <p:nvPicPr>
          <p:cNvPr id="10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2428">
            <a:off x="5989638" y="2459038"/>
            <a:ext cx="1295400" cy="685800"/>
          </a:xfrm>
          <a:prstGeom prst="rect">
            <a:avLst/>
          </a:prstGeom>
          <a:noFill/>
          <a:ln w="12700">
            <a:solidFill>
              <a:srgbClr val="FF6600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38200" y="2286000"/>
            <a:ext cx="31242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2600">
                <a:latin typeface="Arial" charset="0"/>
              </a:rPr>
              <a:t>An HDF5 file is a </a:t>
            </a:r>
            <a:r>
              <a:rPr lang="en-US" altLang="x-none" sz="2600" b="1">
                <a:latin typeface="Arial" charset="0"/>
              </a:rPr>
              <a:t>container</a:t>
            </a:r>
            <a:r>
              <a:rPr lang="en-US" altLang="x-none" sz="2600">
                <a:latin typeface="Arial" charset="0"/>
              </a:rPr>
              <a:t> that holds data objects.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 rot="2521330">
            <a:off x="6645275" y="2420938"/>
            <a:ext cx="1190625" cy="609600"/>
            <a:chOff x="1993310" y="4800742"/>
            <a:chExt cx="1587806" cy="838200"/>
          </a:xfrm>
        </p:grpSpPr>
        <p:sp>
          <p:nvSpPr>
            <p:cNvPr id="13" name="Flowchart: Card 13"/>
            <p:cNvSpPr/>
            <p:nvPr/>
          </p:nvSpPr>
          <p:spPr bwMode="auto">
            <a:xfrm>
              <a:off x="2056538" y="4800884"/>
              <a:ext cx="1524294" cy="838200"/>
            </a:xfrm>
            <a:prstGeom prst="flowChartPunchedCard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pitchFamily="18" charset="0"/>
                <a:ea typeface="Calibri"/>
                <a:cs typeface="Calibri"/>
              </a:endParaRPr>
            </a:p>
          </p:txBody>
        </p:sp>
        <p:sp>
          <p:nvSpPr>
            <p:cNvPr id="25615" name="TextBox 13"/>
            <p:cNvSpPr txBox="1">
              <a:spLocks noChangeArrowheads="1"/>
            </p:cNvSpPr>
            <p:nvPr/>
          </p:nvSpPr>
          <p:spPr bwMode="auto">
            <a:xfrm>
              <a:off x="1993310" y="4965930"/>
              <a:ext cx="1524000" cy="634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600"/>
                <a:t>Experiment Notes:</a:t>
              </a:r>
            </a:p>
            <a:p>
              <a:pPr eaLnBrk="1" hangingPunct="1"/>
              <a:r>
                <a:rPr lang="en-US" altLang="x-none" sz="600"/>
                <a:t>Serial Number: 99378920</a:t>
              </a:r>
            </a:p>
            <a:p>
              <a:pPr eaLnBrk="1" hangingPunct="1"/>
              <a:r>
                <a:rPr lang="en-US" altLang="x-none" sz="600"/>
                <a:t>Date: 3/13/09</a:t>
              </a:r>
            </a:p>
            <a:p>
              <a:pPr eaLnBrk="1" hangingPunct="1"/>
              <a:r>
                <a:rPr lang="en-US" altLang="x-none" sz="600"/>
                <a:t>Configuration: Standard 3</a:t>
              </a:r>
            </a:p>
          </p:txBody>
        </p:sp>
      </p:grpSp>
      <p:sp>
        <p:nvSpPr>
          <p:cNvPr id="15" name="Rectangle 6" descr="Small grid"/>
          <p:cNvSpPr>
            <a:spLocks noChangeArrowheads="1"/>
          </p:cNvSpPr>
          <p:nvPr/>
        </p:nvSpPr>
        <p:spPr bwMode="auto">
          <a:xfrm rot="19912286">
            <a:off x="6578600" y="2301875"/>
            <a:ext cx="1219200" cy="739775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miter lim="800000"/>
            <a:headEnd/>
            <a:tailEnd/>
          </a:ln>
          <a:effectLst/>
          <a:scene3d>
            <a:camera prst="legacyPerspectiveBottomLeft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CCC00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ea typeface="Calibri"/>
              <a:cs typeface="Calibri"/>
            </a:endParaRPr>
          </a:p>
        </p:txBody>
      </p:sp>
      <p:pic>
        <p:nvPicPr>
          <p:cNvPr id="16" name="Picture 8" descr="mesh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8316">
            <a:off x="5272088" y="2128838"/>
            <a:ext cx="16764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904361">
            <a:off x="6353969" y="2396331"/>
            <a:ext cx="1085850" cy="998538"/>
          </a:xfrm>
          <a:prstGeom prst="rect">
            <a:avLst/>
          </a:prstGeom>
          <a:noFill/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HDF5 Dataset</a:t>
            </a:r>
          </a:p>
        </p:txBody>
      </p:sp>
      <p:sp>
        <p:nvSpPr>
          <p:cNvPr id="26626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26627" name="Rectangle 206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158D939A-8102-764B-B4DB-595EBA4B9816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12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5170488"/>
            <a:ext cx="8534400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x-none" sz="2000" dirty="0">
                <a:latin typeface="Calibri" charset="0"/>
              </a:rPr>
              <a:t> </a:t>
            </a:r>
            <a:r>
              <a:rPr lang="en-US" altLang="x-none" sz="2000" dirty="0">
                <a:latin typeface="Arial" charset="0"/>
              </a:rPr>
              <a:t>HDF5 datasets </a:t>
            </a:r>
            <a:r>
              <a:rPr lang="en-US" altLang="x-none" sz="2000" b="1" dirty="0">
                <a:latin typeface="Arial" charset="0"/>
              </a:rPr>
              <a:t>organize and contain </a:t>
            </a:r>
            <a:r>
              <a:rPr lang="ja-JP" altLang="en-US" sz="2000" dirty="0">
                <a:latin typeface="Arial" charset="0"/>
              </a:rPr>
              <a:t>“</a:t>
            </a:r>
            <a:r>
              <a:rPr lang="en-US" altLang="ja-JP" sz="2000" dirty="0">
                <a:latin typeface="Arial" charset="0"/>
              </a:rPr>
              <a:t>raw data values.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altLang="ja-JP" sz="2000" dirty="0">
              <a:latin typeface="Arial" charset="0"/>
            </a:endParaRPr>
          </a:p>
          <a:p>
            <a:pPr lvl="1"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x-none" sz="1800" dirty="0">
                <a:latin typeface="Calibri" charset="0"/>
              </a:rPr>
              <a:t> HDF5 datatype describes individual data elements.</a:t>
            </a:r>
          </a:p>
          <a:p>
            <a:pPr lvl="1"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x-none" sz="1800" dirty="0">
                <a:latin typeface="Calibri" charset="0"/>
              </a:rPr>
              <a:t> HDF5 dataspace describes the logical layout of the data elements.</a:t>
            </a:r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4572000" y="990600"/>
            <a:ext cx="3886200" cy="3962400"/>
          </a:xfrm>
          <a:prstGeom prst="rect">
            <a:avLst/>
          </a:prstGeom>
          <a:solidFill>
            <a:srgbClr val="C0C0C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201600" contourW="12700" prstMaterial="legacyMatte">
            <a:bevelT w="13500" h="13500" prst="angle"/>
            <a:bevelB w="13500" h="13500" prst="angle"/>
            <a:extrusionClr>
              <a:srgbClr val="C0C0C0"/>
            </a:extrusionClr>
            <a:contourClr>
              <a:srgbClr val="C0C0C0"/>
            </a:contourClr>
          </a:sp3d>
        </p:spPr>
        <p:txBody>
          <a:bodyPr wrap="none" lIns="313869" tIns="156935" rIns="313869" bIns="156935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endParaRPr lang="x-none" altLang="x-none" sz="3200" b="1">
              <a:latin typeface="Calibri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609600" y="990600"/>
            <a:ext cx="3886200" cy="3962400"/>
          </a:xfrm>
          <a:prstGeom prst="rect">
            <a:avLst/>
          </a:prstGeom>
          <a:solidFill>
            <a:srgbClr val="C0C0C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201600" contourW="12700" prstMaterial="legacyMatte">
            <a:bevelT w="13500" h="13500" prst="angle"/>
            <a:bevelB w="13500" h="13500" prst="angle"/>
            <a:extrusionClr>
              <a:srgbClr val="C0C0C0"/>
            </a:extrusionClr>
            <a:contourClr>
              <a:srgbClr val="C0C0C0"/>
            </a:contourClr>
          </a:sp3d>
        </p:spPr>
        <p:txBody>
          <a:bodyPr wrap="none" lIns="313869" tIns="156935" rIns="313869" bIns="156935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endParaRPr lang="x-none" altLang="x-none" sz="2200" b="1">
              <a:latin typeface="Calibri" charset="0"/>
            </a:endParaRPr>
          </a:p>
        </p:txBody>
      </p:sp>
      <p:grpSp>
        <p:nvGrpSpPr>
          <p:cNvPr id="2" name="Group 90"/>
          <p:cNvGrpSpPr>
            <a:grpSpLocks/>
          </p:cNvGrpSpPr>
          <p:nvPr/>
        </p:nvGrpSpPr>
        <p:grpSpPr bwMode="auto">
          <a:xfrm>
            <a:off x="1524000" y="1143000"/>
            <a:ext cx="1905000" cy="685800"/>
            <a:chOff x="1524000" y="2057400"/>
            <a:chExt cx="1905000" cy="685800"/>
          </a:xfrm>
        </p:grpSpPr>
        <p:sp>
          <p:nvSpPr>
            <p:cNvPr id="26645" name="Rectangle 76"/>
            <p:cNvSpPr>
              <a:spLocks noChangeArrowheads="1"/>
            </p:cNvSpPr>
            <p:nvPr/>
          </p:nvSpPr>
          <p:spPr bwMode="auto">
            <a:xfrm>
              <a:off x="1524000" y="2462212"/>
              <a:ext cx="1828800" cy="280988"/>
            </a:xfrm>
            <a:prstGeom prst="rect">
              <a:avLst/>
            </a:prstGeom>
            <a:solidFill>
              <a:srgbClr val="F8F8F8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contourW="12700" prstMaterial="legacyMatte">
              <a:bevelT w="13500" h="13500" prst="angle"/>
              <a:bevelB w="13500" h="13500" prst="angle"/>
              <a:extrusionClr>
                <a:srgbClr val="F8F8F8"/>
              </a:extrusionClr>
              <a:contourClr>
                <a:srgbClr val="F8F8F8"/>
              </a:contourClr>
            </a:sp3d>
          </p:spPr>
          <p:txBody>
            <a:bodyPr wrap="none" lIns="313869" tIns="156935" rIns="313869" bIns="156935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x-none" sz="1600" b="1">
                  <a:latin typeface="Arial" charset="0"/>
                </a:rPr>
                <a:t>Integer  32bit  LE  </a:t>
              </a:r>
            </a:p>
          </p:txBody>
        </p:sp>
        <p:sp>
          <p:nvSpPr>
            <p:cNvPr id="25" name="Text Box 77"/>
            <p:cNvSpPr txBox="1">
              <a:spLocks noChangeArrowheads="1"/>
            </p:cNvSpPr>
            <p:nvPr/>
          </p:nvSpPr>
          <p:spPr bwMode="auto">
            <a:xfrm>
              <a:off x="1524000" y="2057400"/>
              <a:ext cx="1905000" cy="3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13869" tIns="156935" rIns="313869" bIns="156935" anchor="ctr"/>
            <a:lstStyle/>
            <a:p>
              <a:pPr algn="ctr" eaLnBrk="0" hangingPunct="0">
                <a:defRPr/>
              </a:pPr>
              <a:r>
                <a:rPr lang="en-US" sz="2000" b="1" dirty="0">
                  <a:latin typeface="Arial"/>
                  <a:ea typeface="Calibri"/>
                  <a:cs typeface="Arial"/>
                </a:rPr>
                <a:t>HDF5</a:t>
              </a:r>
              <a:r>
                <a:rPr 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/>
                  <a:ea typeface="Calibri"/>
                  <a:cs typeface="Arial"/>
                </a:rPr>
                <a:t> </a:t>
              </a:r>
              <a:r>
                <a:rPr lang="en-US" sz="2000" b="1" dirty="0">
                  <a:latin typeface="Arial"/>
                  <a:ea typeface="Calibri"/>
                  <a:cs typeface="Arial"/>
                </a:rPr>
                <a:t>Datatype</a:t>
              </a:r>
            </a:p>
          </p:txBody>
        </p:sp>
      </p:grp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876800" y="4267200"/>
            <a:ext cx="3395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i="1">
                <a:solidFill>
                  <a:schemeClr val="bg1"/>
                </a:solidFill>
                <a:latin typeface="Arial" charset="0"/>
              </a:rPr>
              <a:t>Multi-dimensional array of </a:t>
            </a:r>
          </a:p>
          <a:p>
            <a:pPr eaLnBrk="1" hangingPunct="1"/>
            <a:r>
              <a:rPr lang="en-US" altLang="x-none" sz="1800" i="1">
                <a:solidFill>
                  <a:schemeClr val="bg1"/>
                </a:solidFill>
                <a:latin typeface="Arial" charset="0"/>
              </a:rPr>
              <a:t>identically typed data elements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38200" y="4267200"/>
            <a:ext cx="3521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i="1">
                <a:solidFill>
                  <a:schemeClr val="bg1"/>
                </a:solidFill>
                <a:latin typeface="Arial" charset="0"/>
              </a:rPr>
              <a:t>Specifications for single data</a:t>
            </a:r>
            <a:br>
              <a:rPr lang="en-US" altLang="x-none" sz="1800" i="1">
                <a:solidFill>
                  <a:schemeClr val="bg1"/>
                </a:solidFill>
                <a:latin typeface="Arial" charset="0"/>
              </a:rPr>
            </a:br>
            <a:r>
              <a:rPr lang="en-US" altLang="x-none" sz="1800" i="1">
                <a:solidFill>
                  <a:schemeClr val="bg1"/>
                </a:solidFill>
                <a:latin typeface="Arial" charset="0"/>
              </a:rPr>
              <a:t>element and array dimensions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066800" y="2133600"/>
            <a:ext cx="2743200" cy="1905000"/>
            <a:chOff x="1066800" y="2133600"/>
            <a:chExt cx="2743200" cy="1905000"/>
          </a:xfrm>
        </p:grpSpPr>
        <p:sp>
          <p:nvSpPr>
            <p:cNvPr id="26637" name="Rectangle 62"/>
            <p:cNvSpPr>
              <a:spLocks noChangeArrowheads="1"/>
            </p:cNvSpPr>
            <p:nvPr/>
          </p:nvSpPr>
          <p:spPr bwMode="auto">
            <a:xfrm>
              <a:off x="1066800" y="2590800"/>
              <a:ext cx="2743200" cy="1447800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contourW="12700" prstMaterial="legacyMatte">
              <a:bevelT w="13500" h="13500" prst="angle"/>
              <a:bevelB w="13500" h="13500" prst="angle"/>
              <a:extrusionClr>
                <a:schemeClr val="bg1"/>
              </a:extrusionClr>
              <a:contourClr>
                <a:schemeClr val="bg1"/>
              </a:contourClr>
            </a:sp3d>
          </p:spPr>
          <p:txBody>
            <a:bodyPr wrap="none" lIns="313869" tIns="0" rIns="313869" bIns="156935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2000" b="1">
                <a:latin typeface="Calibri" charset="0"/>
              </a:endParaRPr>
            </a:p>
          </p:txBody>
        </p:sp>
        <p:sp>
          <p:nvSpPr>
            <p:cNvPr id="18" name="Rectangle 63"/>
            <p:cNvSpPr>
              <a:spLocks noChangeArrowheads="1"/>
            </p:cNvSpPr>
            <p:nvPr/>
          </p:nvSpPr>
          <p:spPr bwMode="auto">
            <a:xfrm>
              <a:off x="1335088" y="2971800"/>
              <a:ext cx="506412" cy="2746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prstMaterial="legacyMatte">
              <a:bevelT w="13500" h="13500" prst="angle"/>
              <a:bevelB w="13500" h="13500" prst="angle"/>
              <a:extrusionClr>
                <a:srgbClr val="F8F8F8"/>
              </a:extrusionClr>
            </a:sp3d>
          </p:spPr>
          <p:txBody>
            <a:bodyPr wrap="none" lIns="313869" tIns="109728" rIns="313869" bIns="156935" anchor="ctr">
              <a:flatTx/>
            </a:bodyPr>
            <a:lstStyle/>
            <a:p>
              <a:pPr algn="r" eaLnBrk="0" hangingPunct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/>
                <a:ea typeface="Calibri"/>
                <a:cs typeface="Arial"/>
              </a:endParaRPr>
            </a:p>
          </p:txBody>
        </p:sp>
        <p:sp>
          <p:nvSpPr>
            <p:cNvPr id="19" name="Text Box 64"/>
            <p:cNvSpPr txBox="1">
              <a:spLocks noChangeArrowheads="1"/>
            </p:cNvSpPr>
            <p:nvPr/>
          </p:nvSpPr>
          <p:spPr bwMode="auto">
            <a:xfrm>
              <a:off x="1219200" y="2590800"/>
              <a:ext cx="692150" cy="309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13869" tIns="156935" rIns="313869" bIns="156935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x-none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Rank</a:t>
              </a:r>
            </a:p>
          </p:txBody>
        </p:sp>
        <p:sp>
          <p:nvSpPr>
            <p:cNvPr id="20" name="Rectangle 74"/>
            <p:cNvSpPr>
              <a:spLocks noChangeArrowheads="1"/>
            </p:cNvSpPr>
            <p:nvPr/>
          </p:nvSpPr>
          <p:spPr bwMode="auto">
            <a:xfrm>
              <a:off x="2439988" y="3700463"/>
              <a:ext cx="1065212" cy="27463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prstMaterial="legacyMatte">
              <a:bevelT w="13500" h="13500" prst="angle"/>
              <a:bevelB w="13500" h="13500" prst="angle"/>
              <a:extrusionClr>
                <a:srgbClr val="F8F8F8"/>
              </a:extrusionClr>
            </a:sp3d>
          </p:spPr>
          <p:txBody>
            <a:bodyPr wrap="none" lIns="266236" tIns="133119" rIns="266236" bIns="133119" anchor="ctr">
              <a:flatTx/>
            </a:bodyPr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Calibri" charset="0"/>
                  <a:cs typeface="Arial"/>
                </a:rPr>
                <a:t>Dim_2 = 7</a:t>
              </a:r>
            </a:p>
          </p:txBody>
        </p:sp>
        <p:sp>
          <p:nvSpPr>
            <p:cNvPr id="21" name="Text Box 67"/>
            <p:cNvSpPr txBox="1">
              <a:spLocks noChangeArrowheads="1"/>
            </p:cNvSpPr>
            <p:nvPr/>
          </p:nvSpPr>
          <p:spPr bwMode="auto">
            <a:xfrm>
              <a:off x="2327275" y="2590800"/>
              <a:ext cx="1254125" cy="309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13869" tIns="156935" rIns="313869" bIns="156935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x-none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Dimensions</a:t>
              </a:r>
            </a:p>
          </p:txBody>
        </p:sp>
        <p:sp>
          <p:nvSpPr>
            <p:cNvPr id="22" name="Rectangle 66"/>
            <p:cNvSpPr>
              <a:spLocks noChangeArrowheads="1"/>
            </p:cNvSpPr>
            <p:nvPr/>
          </p:nvSpPr>
          <p:spPr bwMode="auto">
            <a:xfrm>
              <a:off x="2438400" y="3001963"/>
              <a:ext cx="1066800" cy="27463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prstMaterial="legacyMatte">
              <a:bevelT w="13500" h="13500" prst="angle"/>
              <a:bevelB w="13500" h="13500" prst="angle"/>
              <a:extrusionClr>
                <a:srgbClr val="F8F8F8"/>
              </a:extrusionClr>
            </a:sp3d>
          </p:spPr>
          <p:txBody>
            <a:bodyPr wrap="none" lIns="266236" tIns="133119" rIns="266236" bIns="133119" anchor="ctr">
              <a:flatTx/>
            </a:bodyPr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Di</a:t>
              </a:r>
              <a:r>
                <a:rPr lang="en-US" sz="1600" b="1" dirty="0">
                  <a:solidFill>
                    <a:srgbClr val="FFFFFF"/>
                  </a:solidFill>
                  <a:latin typeface="Arial"/>
                  <a:ea typeface="Calibri" charset="0"/>
                  <a:cs typeface="Arial"/>
                </a:rPr>
                <a:t>m_</a:t>
              </a:r>
              <a:r>
                <a:rPr lang="en-US" sz="1600" b="1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0 = 4</a:t>
              </a:r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2438400" y="3352800"/>
              <a:ext cx="1066800" cy="2746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prstMaterial="legacyMatte">
              <a:bevelT w="13500" h="13500" prst="angle"/>
              <a:bevelB w="13500" h="13500" prst="angle"/>
              <a:extrusionClr>
                <a:srgbClr val="F8F8F8"/>
              </a:extrusionClr>
            </a:sp3d>
          </p:spPr>
          <p:txBody>
            <a:bodyPr wrap="none" lIns="266236" tIns="133119" rIns="266236" bIns="133119" anchor="ctr">
              <a:flatTx/>
            </a:bodyPr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Calibri" charset="0"/>
                  <a:cs typeface="Arial"/>
                </a:rPr>
                <a:t>Dim_1 = 5</a:t>
              </a:r>
            </a:p>
          </p:txBody>
        </p:sp>
        <p:sp>
          <p:nvSpPr>
            <p:cNvPr id="15" name="Text Box 77"/>
            <p:cNvSpPr txBox="1">
              <a:spLocks noChangeArrowheads="1"/>
            </p:cNvSpPr>
            <p:nvPr/>
          </p:nvSpPr>
          <p:spPr bwMode="auto">
            <a:xfrm>
              <a:off x="1524000" y="2133600"/>
              <a:ext cx="1905000" cy="3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13869" tIns="156935" rIns="313869" bIns="156935" anchor="ctr"/>
            <a:lstStyle/>
            <a:p>
              <a:pPr algn="ctr" eaLnBrk="0" hangingPunct="0">
                <a:defRPr/>
              </a:pPr>
              <a:r>
                <a:rPr lang="en-US" sz="2000" b="1" dirty="0">
                  <a:latin typeface="Arial"/>
                  <a:ea typeface="Calibri"/>
                  <a:cs typeface="Arial"/>
                </a:rPr>
                <a:t>HDF5</a:t>
              </a:r>
              <a:r>
                <a:rPr 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/>
                  <a:ea typeface="Calibri"/>
                  <a:cs typeface="Arial"/>
                </a:rPr>
                <a:t> </a:t>
              </a:r>
              <a:r>
                <a:rPr lang="en-US" sz="2000" b="1" dirty="0">
                  <a:latin typeface="Arial"/>
                  <a:ea typeface="Calibri"/>
                  <a:cs typeface="Arial"/>
                </a:rPr>
                <a:t>Dataspace</a:t>
              </a:r>
            </a:p>
          </p:txBody>
        </p:sp>
      </p:grpSp>
      <p:pic>
        <p:nvPicPr>
          <p:cNvPr id="16" name="Picture 15" descr="ar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1643063"/>
            <a:ext cx="3395662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HDF5 Dataspace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x-none" sz="2400" dirty="0">
                <a:latin typeface="Arial" charset="0"/>
                <a:ea typeface="ＭＳ Ｐゴシック" charset="-128"/>
              </a:rPr>
              <a:t>Describes the logical layout of the elements in an HDF5 dataset </a:t>
            </a:r>
          </a:p>
          <a:p>
            <a:pPr lvl="1"/>
            <a:r>
              <a:rPr lang="en-US" altLang="x-none" sz="2400" dirty="0">
                <a:latin typeface="Arial" charset="0"/>
                <a:ea typeface="Calibri" charset="0"/>
              </a:rPr>
              <a:t>NULL</a:t>
            </a:r>
          </a:p>
          <a:p>
            <a:pPr lvl="2"/>
            <a:r>
              <a:rPr lang="en-US" altLang="x-none" sz="2400" dirty="0">
                <a:latin typeface="Arial" charset="0"/>
                <a:ea typeface="Calibri" charset="0"/>
              </a:rPr>
              <a:t>no elements </a:t>
            </a:r>
          </a:p>
          <a:p>
            <a:pPr lvl="1"/>
            <a:r>
              <a:rPr lang="en-US" altLang="x-none" sz="2400" dirty="0">
                <a:latin typeface="Arial" charset="0"/>
                <a:ea typeface="Calibri" charset="0"/>
              </a:rPr>
              <a:t>Scalar </a:t>
            </a:r>
          </a:p>
          <a:p>
            <a:pPr lvl="2"/>
            <a:r>
              <a:rPr lang="en-US" altLang="x-none" sz="2400" dirty="0">
                <a:latin typeface="Arial" charset="0"/>
                <a:ea typeface="Calibri" charset="0"/>
              </a:rPr>
              <a:t>single element</a:t>
            </a:r>
          </a:p>
          <a:p>
            <a:pPr lvl="1"/>
            <a:r>
              <a:rPr lang="en-US" altLang="x-none" sz="2400" dirty="0">
                <a:latin typeface="Arial" charset="0"/>
                <a:ea typeface="Calibri" charset="0"/>
              </a:rPr>
              <a:t>Simple array (</a:t>
            </a:r>
            <a:r>
              <a:rPr lang="en-US" altLang="x-none" sz="2400" i="1" dirty="0">
                <a:latin typeface="Arial" charset="0"/>
                <a:ea typeface="Calibri" charset="0"/>
              </a:rPr>
              <a:t>most common</a:t>
            </a:r>
            <a:r>
              <a:rPr lang="en-US" altLang="x-none" sz="2400" dirty="0">
                <a:latin typeface="Arial" charset="0"/>
                <a:ea typeface="Calibri" charset="0"/>
              </a:rPr>
              <a:t>)</a:t>
            </a:r>
          </a:p>
          <a:p>
            <a:pPr lvl="2"/>
            <a:r>
              <a:rPr lang="en-US" altLang="x-none" sz="2400" dirty="0">
                <a:latin typeface="Arial" charset="0"/>
                <a:ea typeface="Calibri" charset="0"/>
              </a:rPr>
              <a:t>multiple elements organized in a </a:t>
            </a:r>
            <a:br>
              <a:rPr lang="en-US" altLang="x-none" sz="2400" dirty="0">
                <a:latin typeface="Arial" charset="0"/>
                <a:ea typeface="Calibri" charset="0"/>
              </a:rPr>
            </a:br>
            <a:r>
              <a:rPr lang="en-US" altLang="x-none" sz="2400" dirty="0">
                <a:latin typeface="Arial" charset="0"/>
                <a:ea typeface="Calibri" charset="0"/>
              </a:rPr>
              <a:t>rectangular array</a:t>
            </a:r>
          </a:p>
          <a:p>
            <a:pPr lvl="3"/>
            <a:r>
              <a:rPr lang="en-US" altLang="x-none" dirty="0">
                <a:latin typeface="Arial" charset="0"/>
                <a:ea typeface="Calibri" charset="0"/>
              </a:rPr>
              <a:t>rank = number of dimensions</a:t>
            </a:r>
          </a:p>
          <a:p>
            <a:pPr lvl="3"/>
            <a:r>
              <a:rPr lang="en-US" altLang="x-none" dirty="0">
                <a:latin typeface="Arial" charset="0"/>
                <a:ea typeface="Calibri" charset="0"/>
              </a:rPr>
              <a:t>dimension sizes = number of elements in each dimension</a:t>
            </a:r>
          </a:p>
          <a:p>
            <a:pPr lvl="3"/>
            <a:r>
              <a:rPr lang="en-US" altLang="x-none" dirty="0">
                <a:latin typeface="Arial" charset="0"/>
                <a:ea typeface="Calibri" charset="0"/>
              </a:rPr>
              <a:t>maximum number of elements in each dimension </a:t>
            </a:r>
          </a:p>
          <a:p>
            <a:pPr lvl="4"/>
            <a:r>
              <a:rPr lang="en-US" altLang="x-none" dirty="0">
                <a:latin typeface="Arial" charset="0"/>
                <a:ea typeface="Calibri" charset="0"/>
              </a:rPr>
              <a:t>may be fixed or unlimited</a:t>
            </a:r>
          </a:p>
          <a:p>
            <a:pPr>
              <a:buFontTx/>
              <a:buNone/>
            </a:pPr>
            <a:endParaRPr lang="en-US" altLang="x-none" dirty="0">
              <a:latin typeface="Calibri" charset="0"/>
              <a:ea typeface="ＭＳ Ｐゴシック" charset="-128"/>
            </a:endParaRPr>
          </a:p>
        </p:txBody>
      </p:sp>
      <p:sp>
        <p:nvSpPr>
          <p:cNvPr id="27651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2765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276BA451-767A-0B42-B561-D3411AB37E73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13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7653" name="Rectangle 2065"/>
          <p:cNvSpPr txBox="1">
            <a:spLocks noChangeArrowheads="1"/>
          </p:cNvSpPr>
          <p:nvPr/>
        </p:nvSpPr>
        <p:spPr bwMode="auto">
          <a:xfrm>
            <a:off x="2286000" y="6629400"/>
            <a:ext cx="396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Extreme Scale Computing Argonne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Arial" charset="0"/>
                <a:ea typeface="ＭＳ Ｐゴシック" charset="-128"/>
              </a:rPr>
              <a:t>HDF5 Dataspace 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6868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x-none">
                <a:latin typeface="Arial" charset="0"/>
                <a:ea typeface="ＭＳ Ｐゴシック" charset="-128"/>
              </a:rPr>
              <a:t>Two roles: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x-none" sz="2400">
                <a:latin typeface="Arial" charset="0"/>
                <a:ea typeface="Calibri" charset="0"/>
              </a:rPr>
              <a:t>Dataspace contains spatial information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000">
                <a:latin typeface="Arial" charset="0"/>
                <a:ea typeface="Calibri" charset="0"/>
              </a:rPr>
              <a:t>Rank and dimensions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000">
                <a:latin typeface="Arial" charset="0"/>
                <a:ea typeface="Calibri" charset="0"/>
              </a:rPr>
              <a:t>Permanent part of dataset </a:t>
            </a:r>
            <a:br>
              <a:rPr lang="en-US" altLang="x-none" sz="2000">
                <a:latin typeface="Arial" charset="0"/>
                <a:ea typeface="Calibri" charset="0"/>
              </a:rPr>
            </a:br>
            <a:r>
              <a:rPr lang="en-US" altLang="x-none" sz="2000">
                <a:latin typeface="Arial" charset="0"/>
                <a:ea typeface="Calibri" charset="0"/>
              </a:rPr>
              <a:t>definition</a:t>
            </a:r>
          </a:p>
          <a:p>
            <a:pPr marL="914400" lvl="2" indent="0" eaLnBrk="1" hangingPunct="1">
              <a:lnSpc>
                <a:spcPct val="90000"/>
              </a:lnSpc>
              <a:buFontTx/>
              <a:buNone/>
            </a:pPr>
            <a:endParaRPr lang="en-US" altLang="x-none">
              <a:latin typeface="Calibri" charset="0"/>
              <a:ea typeface="Calibri" charset="0"/>
            </a:endParaRPr>
          </a:p>
          <a:p>
            <a:pPr marL="914400" lvl="2" indent="0" eaLnBrk="1" hangingPunct="1">
              <a:lnSpc>
                <a:spcPct val="90000"/>
              </a:lnSpc>
              <a:buFontTx/>
              <a:buNone/>
            </a:pPr>
            <a:endParaRPr lang="en-US" altLang="x-none">
              <a:latin typeface="Calibri" charset="0"/>
              <a:ea typeface="Calibri" charset="0"/>
            </a:endParaRPr>
          </a:p>
          <a:p>
            <a:pPr marL="914400" lvl="2" indent="0" eaLnBrk="1" hangingPunct="1">
              <a:lnSpc>
                <a:spcPct val="90000"/>
              </a:lnSpc>
              <a:buFontTx/>
              <a:buNone/>
            </a:pPr>
            <a:endParaRPr lang="en-US" altLang="x-none">
              <a:latin typeface="Calibri" charset="0"/>
              <a:ea typeface="Calibri" charset="0"/>
            </a:endParaRPr>
          </a:p>
          <a:p>
            <a:pPr marL="914400" lvl="2" indent="0" eaLnBrk="1" hangingPunct="1">
              <a:lnSpc>
                <a:spcPct val="90000"/>
              </a:lnSpc>
              <a:buFontTx/>
              <a:buNone/>
            </a:pPr>
            <a:endParaRPr lang="en-US" altLang="x-none">
              <a:latin typeface="Calibri" charset="0"/>
              <a:ea typeface="Calibri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x-none" sz="2400">
                <a:latin typeface="Arial" charset="0"/>
                <a:ea typeface="Calibri" charset="0"/>
              </a:rPr>
              <a:t>Partial I/0: Dataspace describes application</a:t>
            </a:r>
            <a:r>
              <a:rPr lang="ja-JP" altLang="en-US" sz="2400">
                <a:latin typeface="Arial" charset="0"/>
                <a:ea typeface="Calibri" charset="0"/>
              </a:rPr>
              <a:t>’</a:t>
            </a:r>
            <a:r>
              <a:rPr lang="en-US" altLang="ja-JP" sz="2400">
                <a:latin typeface="Arial" charset="0"/>
                <a:ea typeface="Calibri" charset="0"/>
              </a:rPr>
              <a:t>s data buffer and data elements participating in I/O</a:t>
            </a:r>
            <a:br>
              <a:rPr lang="en-US" altLang="ja-JP" sz="2400">
                <a:latin typeface="Arial" charset="0"/>
                <a:ea typeface="Calibri" charset="0"/>
              </a:rPr>
            </a:br>
            <a:br>
              <a:rPr lang="en-US" altLang="ja-JP" sz="2400">
                <a:latin typeface="Arial" charset="0"/>
                <a:ea typeface="Calibri" charset="0"/>
              </a:rPr>
            </a:br>
            <a:endParaRPr lang="en-US" altLang="ja-JP" sz="2400">
              <a:latin typeface="Arial" charset="0"/>
              <a:ea typeface="Calibri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x-none">
              <a:latin typeface="Calibri" charset="0"/>
              <a:ea typeface="Calibri" charset="0"/>
            </a:endParaRPr>
          </a:p>
        </p:txBody>
      </p:sp>
      <p:sp>
        <p:nvSpPr>
          <p:cNvPr id="28675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28676" name="Rectangle 206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28677" name="Slide Number Placeholder 3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52EC67F2-2B07-4940-88C3-D4B32CE2BA16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14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78" name="Rectangle 4"/>
          <p:cNvSpPr>
            <a:spLocks noChangeArrowheads="1"/>
          </p:cNvSpPr>
          <p:nvPr/>
        </p:nvSpPr>
        <p:spPr bwMode="auto">
          <a:xfrm>
            <a:off x="5791200" y="1981200"/>
            <a:ext cx="2286000" cy="1524000"/>
          </a:xfrm>
          <a:prstGeom prst="rect">
            <a:avLst/>
          </a:prstGeom>
          <a:solidFill>
            <a:srgbClr val="DDDDDD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107763" dir="189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8679" name="Line 5"/>
          <p:cNvSpPr>
            <a:spLocks noChangeShapeType="1"/>
          </p:cNvSpPr>
          <p:nvPr/>
        </p:nvSpPr>
        <p:spPr bwMode="auto">
          <a:xfrm>
            <a:off x="5791200" y="2362200"/>
            <a:ext cx="2286000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>
            <a:prstShdw prst="shdw17" dist="17961" dir="2700000">
              <a:srgbClr val="5A5A5A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6"/>
          <p:cNvSpPr>
            <a:spLocks noChangeShapeType="1"/>
          </p:cNvSpPr>
          <p:nvPr/>
        </p:nvSpPr>
        <p:spPr bwMode="auto">
          <a:xfrm>
            <a:off x="5791200" y="2743200"/>
            <a:ext cx="2286000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>
            <a:prstShdw prst="shdw17" dist="17961" dir="2700000">
              <a:srgbClr val="5A5A5A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Line 7"/>
          <p:cNvSpPr>
            <a:spLocks noChangeShapeType="1"/>
          </p:cNvSpPr>
          <p:nvPr/>
        </p:nvSpPr>
        <p:spPr bwMode="auto">
          <a:xfrm>
            <a:off x="5791200" y="3124200"/>
            <a:ext cx="2286000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>
            <a:prstShdw prst="shdw17" dist="17961" dir="2700000">
              <a:srgbClr val="5A5A5A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2" name="Line 8"/>
          <p:cNvSpPr>
            <a:spLocks noChangeShapeType="1"/>
          </p:cNvSpPr>
          <p:nvPr/>
        </p:nvSpPr>
        <p:spPr bwMode="auto">
          <a:xfrm>
            <a:off x="6172200" y="1981200"/>
            <a:ext cx="0" cy="152400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>
            <a:prstShdw prst="shdw17" dist="17961" dir="2700000">
              <a:srgbClr val="5A5A5A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3" name="Line 9"/>
          <p:cNvSpPr>
            <a:spLocks noChangeShapeType="1"/>
          </p:cNvSpPr>
          <p:nvPr/>
        </p:nvSpPr>
        <p:spPr bwMode="auto">
          <a:xfrm>
            <a:off x="6553200" y="1981200"/>
            <a:ext cx="0" cy="152400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>
            <a:prstShdw prst="shdw17" dist="17961" dir="2700000">
              <a:srgbClr val="5A5A5A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10"/>
          <p:cNvSpPr>
            <a:spLocks noChangeShapeType="1"/>
          </p:cNvSpPr>
          <p:nvPr/>
        </p:nvSpPr>
        <p:spPr bwMode="auto">
          <a:xfrm>
            <a:off x="6934200" y="1981200"/>
            <a:ext cx="0" cy="152400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>
            <a:prstShdw prst="shdw17" dist="17961" dir="2700000">
              <a:srgbClr val="5A5A5A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Line 11"/>
          <p:cNvSpPr>
            <a:spLocks noChangeShapeType="1"/>
          </p:cNvSpPr>
          <p:nvPr/>
        </p:nvSpPr>
        <p:spPr bwMode="auto">
          <a:xfrm>
            <a:off x="7315200" y="1981200"/>
            <a:ext cx="0" cy="152400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>
            <a:prstShdw prst="shdw17" dist="17961" dir="2700000">
              <a:srgbClr val="5A5A5A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6" name="Line 12"/>
          <p:cNvSpPr>
            <a:spLocks noChangeShapeType="1"/>
          </p:cNvSpPr>
          <p:nvPr/>
        </p:nvSpPr>
        <p:spPr bwMode="auto">
          <a:xfrm>
            <a:off x="7696200" y="1981200"/>
            <a:ext cx="0" cy="152400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>
            <a:prstShdw prst="shdw17" dist="17961" dir="2700000">
              <a:srgbClr val="5A5A5A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861" name="Text Box 13"/>
          <p:cNvSpPr txBox="1">
            <a:spLocks noChangeArrowheads="1"/>
          </p:cNvSpPr>
          <p:nvPr/>
        </p:nvSpPr>
        <p:spPr bwMode="auto">
          <a:xfrm>
            <a:off x="5791200" y="3770313"/>
            <a:ext cx="25146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x-none" sz="1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charset="0"/>
              </a:rPr>
              <a:t>Rank = 2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x-none" sz="1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charset="0"/>
              </a:rPr>
              <a:t>Dimensions = 4x6</a:t>
            </a:r>
          </a:p>
        </p:txBody>
      </p:sp>
      <p:sp>
        <p:nvSpPr>
          <p:cNvPr id="23590" name="AutoShape 38"/>
          <p:cNvSpPr>
            <a:spLocks/>
          </p:cNvSpPr>
          <p:nvPr/>
        </p:nvSpPr>
        <p:spPr bwMode="auto">
          <a:xfrm>
            <a:off x="2514600" y="6019800"/>
            <a:ext cx="457200" cy="1066800"/>
          </a:xfrm>
          <a:prstGeom prst="leftBrace">
            <a:avLst>
              <a:gd name="adj1" fmla="val 19444"/>
              <a:gd name="adj2" fmla="val 50000"/>
            </a:avLst>
          </a:prstGeom>
          <a:noFill/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3591" name="Rectangle 39"/>
          <p:cNvSpPr>
            <a:spLocks noChangeArrowheads="1"/>
          </p:cNvSpPr>
          <p:nvPr/>
        </p:nvSpPr>
        <p:spPr bwMode="auto">
          <a:xfrm>
            <a:off x="2438400" y="5334000"/>
            <a:ext cx="1143000" cy="9144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>
              <a:solidFill>
                <a:schemeClr val="bg1"/>
              </a:solidFill>
            </a:endParaRPr>
          </a:p>
        </p:txBody>
      </p:sp>
      <p:sp>
        <p:nvSpPr>
          <p:cNvPr id="28690" name="Rectangle 41"/>
          <p:cNvSpPr>
            <a:spLocks noChangeArrowheads="1"/>
          </p:cNvSpPr>
          <p:nvPr/>
        </p:nvSpPr>
        <p:spPr bwMode="auto">
          <a:xfrm>
            <a:off x="2057400" y="5715000"/>
            <a:ext cx="4572000" cy="457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8691" name="Line 42"/>
          <p:cNvSpPr>
            <a:spLocks noChangeShapeType="1"/>
          </p:cNvSpPr>
          <p:nvPr/>
        </p:nvSpPr>
        <p:spPr bwMode="auto">
          <a:xfrm>
            <a:off x="2514600" y="5715000"/>
            <a:ext cx="0" cy="4572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>
            <a:prstShdw prst="shdw17" dist="17961" dir="2700000">
              <a:srgbClr val="4D4D4D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2" name="Line 43"/>
          <p:cNvSpPr>
            <a:spLocks noChangeShapeType="1"/>
          </p:cNvSpPr>
          <p:nvPr/>
        </p:nvSpPr>
        <p:spPr bwMode="auto">
          <a:xfrm>
            <a:off x="6172200" y="5715000"/>
            <a:ext cx="0" cy="4572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>
            <a:prstShdw prst="shdw17" dist="17961" dir="2700000">
              <a:srgbClr val="4D4D4D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3" name="Line 44"/>
          <p:cNvSpPr>
            <a:spLocks noChangeShapeType="1"/>
          </p:cNvSpPr>
          <p:nvPr/>
        </p:nvSpPr>
        <p:spPr bwMode="auto">
          <a:xfrm>
            <a:off x="2971800" y="5715000"/>
            <a:ext cx="0" cy="4572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>
            <a:prstShdw prst="shdw17" dist="17961" dir="2700000">
              <a:srgbClr val="4D4D4D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4" name="Line 45"/>
          <p:cNvSpPr>
            <a:spLocks noChangeShapeType="1"/>
          </p:cNvSpPr>
          <p:nvPr/>
        </p:nvSpPr>
        <p:spPr bwMode="auto">
          <a:xfrm>
            <a:off x="3429000" y="5715000"/>
            <a:ext cx="0" cy="4572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>
            <a:prstShdw prst="shdw17" dist="17961" dir="2700000">
              <a:srgbClr val="4D4D4D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5" name="Line 46"/>
          <p:cNvSpPr>
            <a:spLocks noChangeShapeType="1"/>
          </p:cNvSpPr>
          <p:nvPr/>
        </p:nvSpPr>
        <p:spPr bwMode="auto">
          <a:xfrm>
            <a:off x="3886200" y="5715000"/>
            <a:ext cx="0" cy="4572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>
            <a:prstShdw prst="shdw17" dist="17961" dir="2700000">
              <a:srgbClr val="4D4D4D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Rectangle 47"/>
          <p:cNvSpPr>
            <a:spLocks noChangeArrowheads="1"/>
          </p:cNvSpPr>
          <p:nvPr/>
        </p:nvSpPr>
        <p:spPr bwMode="auto">
          <a:xfrm>
            <a:off x="4343400" y="5715000"/>
            <a:ext cx="1371600" cy="457200"/>
          </a:xfrm>
          <a:prstGeom prst="rect">
            <a:avLst/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8697" name="Line 49"/>
          <p:cNvSpPr>
            <a:spLocks noChangeShapeType="1"/>
          </p:cNvSpPr>
          <p:nvPr/>
        </p:nvSpPr>
        <p:spPr bwMode="auto">
          <a:xfrm>
            <a:off x="4343400" y="5715000"/>
            <a:ext cx="0" cy="4572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>
            <a:prstShdw prst="shdw17" dist="17961" dir="2700000">
              <a:srgbClr val="4D4D4D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8" name="Line 50"/>
          <p:cNvSpPr>
            <a:spLocks noChangeShapeType="1"/>
          </p:cNvSpPr>
          <p:nvPr/>
        </p:nvSpPr>
        <p:spPr bwMode="auto">
          <a:xfrm>
            <a:off x="4800600" y="5715000"/>
            <a:ext cx="0" cy="4572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>
            <a:prstShdw prst="shdw17" dist="17961" dir="2700000">
              <a:srgbClr val="4D4D4D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9" name="Line 51"/>
          <p:cNvSpPr>
            <a:spLocks noChangeShapeType="1"/>
          </p:cNvSpPr>
          <p:nvPr/>
        </p:nvSpPr>
        <p:spPr bwMode="auto">
          <a:xfrm>
            <a:off x="5715000" y="5715000"/>
            <a:ext cx="0" cy="4572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>
            <a:prstShdw prst="shdw17" dist="17961" dir="2700000">
              <a:srgbClr val="4D4D4D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0" name="Line 52"/>
          <p:cNvSpPr>
            <a:spLocks noChangeShapeType="1"/>
          </p:cNvSpPr>
          <p:nvPr/>
        </p:nvSpPr>
        <p:spPr bwMode="auto">
          <a:xfrm>
            <a:off x="5257800" y="5715000"/>
            <a:ext cx="0" cy="4572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>
            <a:prstShdw prst="shdw17" dist="17961" dir="2700000">
              <a:srgbClr val="4D4D4D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6858000" y="5638800"/>
            <a:ext cx="2057400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x-none" sz="1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charset="0"/>
              </a:rPr>
              <a:t>Rank = 1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x-none" sz="1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charset="0"/>
              </a:rPr>
              <a:t>Dimension = 10</a:t>
            </a:r>
          </a:p>
        </p:txBody>
      </p:sp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HDF5 Datatypes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896938"/>
            <a:ext cx="8458200" cy="5638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x-none" sz="2600" dirty="0">
                <a:latin typeface="Arial" charset="0"/>
                <a:ea typeface="ＭＳ Ｐゴシック" charset="-128"/>
              </a:rPr>
              <a:t>Describe individual data elements in an HDF5 dataset</a:t>
            </a:r>
          </a:p>
          <a:p>
            <a:pPr>
              <a:spcAft>
                <a:spcPts val="600"/>
              </a:spcAft>
            </a:pPr>
            <a:r>
              <a:rPr lang="en-US" altLang="x-none" sz="2600" dirty="0">
                <a:latin typeface="Arial" charset="0"/>
                <a:ea typeface="ＭＳ Ｐゴシック" charset="-128"/>
              </a:rPr>
              <a:t>Wide range of datatypes supported</a:t>
            </a:r>
          </a:p>
          <a:p>
            <a:pPr lvl="1">
              <a:spcAft>
                <a:spcPts val="600"/>
              </a:spcAft>
            </a:pPr>
            <a:r>
              <a:rPr lang="en-US" altLang="x-none" sz="2400" dirty="0">
                <a:latin typeface="Arial" charset="0"/>
                <a:ea typeface="Calibri" charset="0"/>
              </a:rPr>
              <a:t>Integer</a:t>
            </a:r>
          </a:p>
          <a:p>
            <a:pPr lvl="1">
              <a:spcAft>
                <a:spcPts val="600"/>
              </a:spcAft>
            </a:pPr>
            <a:r>
              <a:rPr lang="en-US" altLang="x-none" sz="2400" dirty="0">
                <a:latin typeface="Arial" charset="0"/>
                <a:ea typeface="Calibri" charset="0"/>
              </a:rPr>
              <a:t>Float</a:t>
            </a:r>
          </a:p>
          <a:p>
            <a:pPr lvl="1">
              <a:spcAft>
                <a:spcPts val="600"/>
              </a:spcAft>
            </a:pPr>
            <a:r>
              <a:rPr lang="en-US" altLang="x-none" sz="2400" dirty="0" err="1">
                <a:latin typeface="Arial" charset="0"/>
                <a:ea typeface="Calibri" charset="0"/>
              </a:rPr>
              <a:t>Enum</a:t>
            </a:r>
            <a:endParaRPr lang="en-US" altLang="x-none" sz="2400" dirty="0">
              <a:latin typeface="Arial" charset="0"/>
              <a:ea typeface="Calibri" charset="0"/>
            </a:endParaRPr>
          </a:p>
          <a:p>
            <a:pPr lvl="1">
              <a:spcAft>
                <a:spcPts val="600"/>
              </a:spcAft>
            </a:pPr>
            <a:r>
              <a:rPr lang="en-US" altLang="x-none" sz="2400" dirty="0">
                <a:latin typeface="Arial" charset="0"/>
                <a:ea typeface="Calibri" charset="0"/>
              </a:rPr>
              <a:t>Array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x-none" sz="2400" dirty="0">
                <a:latin typeface="Arial" charset="0"/>
                <a:ea typeface="Calibri" charset="0"/>
              </a:rPr>
              <a:t>User-defined  (e.g., 13-bit integer)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x-none" sz="2400" dirty="0">
                <a:latin typeface="Arial" charset="0"/>
                <a:ea typeface="Calibri" charset="0"/>
              </a:rPr>
              <a:t>Variable length types (e.g., strings)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x-none" sz="2400" dirty="0">
                <a:latin typeface="Arial" charset="0"/>
                <a:ea typeface="Calibri" charset="0"/>
              </a:rPr>
              <a:t>Compound (similar to C </a:t>
            </a:r>
            <a:r>
              <a:rPr lang="en-US" altLang="x-none" sz="2400" dirty="0" err="1">
                <a:latin typeface="Arial" charset="0"/>
                <a:ea typeface="Calibri" charset="0"/>
              </a:rPr>
              <a:t>structs</a:t>
            </a:r>
            <a:r>
              <a:rPr lang="en-US" altLang="x-none" sz="2400" dirty="0">
                <a:latin typeface="Arial" charset="0"/>
                <a:ea typeface="Calibri" charset="0"/>
              </a:rPr>
              <a:t>)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x-none" sz="2400" dirty="0">
                <a:latin typeface="Arial" charset="0"/>
                <a:ea typeface="Calibri" charset="0"/>
              </a:rPr>
              <a:t>Many more …</a:t>
            </a:r>
          </a:p>
        </p:txBody>
      </p:sp>
      <p:sp>
        <p:nvSpPr>
          <p:cNvPr id="30723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0949BA0E-56A8-D848-ACC6-99CD4560DD4E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15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725" name="Rectangle 2065"/>
          <p:cNvSpPr txBox="1">
            <a:spLocks noChangeArrowheads="1"/>
          </p:cNvSpPr>
          <p:nvPr/>
        </p:nvSpPr>
        <p:spPr bwMode="auto">
          <a:xfrm>
            <a:off x="2286000" y="6629400"/>
            <a:ext cx="396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Extreme Scale Computing Argonne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Rectangle 711"/>
          <p:cNvSpPr/>
          <p:nvPr/>
        </p:nvSpPr>
        <p:spPr bwMode="auto">
          <a:xfrm>
            <a:off x="5105400" y="3429000"/>
            <a:ext cx="1905000" cy="609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1746" name="Rectangle 27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6248400" cy="533400"/>
          </a:xfrm>
        </p:spPr>
        <p:txBody>
          <a:bodyPr/>
          <a:lstStyle/>
          <a:p>
            <a:pPr eaLnBrk="1" hangingPunct="1"/>
            <a:r>
              <a:rPr lang="en-US" altLang="x-none" sz="2800">
                <a:latin typeface="Arial" charset="0"/>
                <a:ea typeface="ＭＳ Ｐゴシック" charset="-128"/>
              </a:rPr>
              <a:t>HDF5 Dataset</a:t>
            </a:r>
          </a:p>
        </p:txBody>
      </p:sp>
      <p:sp>
        <p:nvSpPr>
          <p:cNvPr id="31747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31748" name="Rectangle 206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31749" name="Slide Number Placeholder 25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49FED535-AA3B-2244-852B-3B607EFD4D8C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16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750" name="Rectangle 28"/>
          <p:cNvSpPr>
            <a:spLocks noChangeArrowheads="1"/>
          </p:cNvSpPr>
          <p:nvPr/>
        </p:nvSpPr>
        <p:spPr bwMode="auto">
          <a:xfrm>
            <a:off x="914400" y="5334000"/>
            <a:ext cx="47466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latin typeface="Arial" charset="0"/>
              </a:rPr>
              <a:t>Dataspace:     Rank = 2</a:t>
            </a:r>
            <a:br>
              <a:rPr lang="en-US" altLang="x-none">
                <a:latin typeface="Arial" charset="0"/>
              </a:rPr>
            </a:br>
            <a:r>
              <a:rPr lang="en-US" altLang="x-none">
                <a:latin typeface="Arial" charset="0"/>
              </a:rPr>
              <a:t>	            Dimensions = 5 x 3</a:t>
            </a:r>
          </a:p>
        </p:txBody>
      </p:sp>
      <p:sp>
        <p:nvSpPr>
          <p:cNvPr id="31751" name="Rectangle 28"/>
          <p:cNvSpPr>
            <a:spLocks noChangeArrowheads="1"/>
          </p:cNvSpPr>
          <p:nvPr/>
        </p:nvSpPr>
        <p:spPr bwMode="auto">
          <a:xfrm>
            <a:off x="914400" y="4572000"/>
            <a:ext cx="373221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latin typeface="Arial" charset="0"/>
              </a:rPr>
              <a:t>Datatype:       32-bit Integer</a:t>
            </a:r>
            <a:br>
              <a:rPr lang="en-US" altLang="x-none" b="1">
                <a:latin typeface="Arial" charset="0"/>
              </a:rPr>
            </a:br>
            <a:r>
              <a:rPr lang="en-US" altLang="x-none" sz="2800" b="1">
                <a:latin typeface="Calibri" charset="0"/>
              </a:rPr>
              <a:t>	          	  </a:t>
            </a:r>
            <a:endParaRPr lang="en-US" altLang="x-none" sz="2800">
              <a:latin typeface="Calibri" charset="0"/>
            </a:endParaRPr>
          </a:p>
        </p:txBody>
      </p:sp>
      <p:sp>
        <p:nvSpPr>
          <p:cNvPr id="31752" name="Line 32"/>
          <p:cNvSpPr>
            <a:spLocks noChangeShapeType="1"/>
          </p:cNvSpPr>
          <p:nvPr/>
        </p:nvSpPr>
        <p:spPr bwMode="auto">
          <a:xfrm flipH="1">
            <a:off x="4419600" y="1295400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Line 31"/>
          <p:cNvSpPr>
            <a:spLocks noChangeShapeType="1"/>
          </p:cNvSpPr>
          <p:nvPr/>
        </p:nvSpPr>
        <p:spPr bwMode="auto">
          <a:xfrm>
            <a:off x="1295400" y="12954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Text Box 29"/>
          <p:cNvSpPr txBox="1">
            <a:spLocks noChangeArrowheads="1"/>
          </p:cNvSpPr>
          <p:nvPr/>
        </p:nvSpPr>
        <p:spPr bwMode="auto">
          <a:xfrm>
            <a:off x="3733800" y="1066800"/>
            <a:ext cx="301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x-none">
                <a:latin typeface="Arial" charset="0"/>
              </a:rPr>
              <a:t>3</a:t>
            </a:r>
          </a:p>
        </p:txBody>
      </p:sp>
      <p:sp>
        <p:nvSpPr>
          <p:cNvPr id="31755" name="Line 34"/>
          <p:cNvSpPr>
            <a:spLocks noChangeShapeType="1"/>
          </p:cNvSpPr>
          <p:nvPr/>
        </p:nvSpPr>
        <p:spPr bwMode="auto">
          <a:xfrm flipH="1" flipV="1">
            <a:off x="914400" y="15240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Text Box 30"/>
          <p:cNvSpPr txBox="1">
            <a:spLocks noChangeArrowheads="1"/>
          </p:cNvSpPr>
          <p:nvPr/>
        </p:nvSpPr>
        <p:spPr bwMode="auto">
          <a:xfrm>
            <a:off x="762000" y="2362200"/>
            <a:ext cx="301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x-none">
                <a:latin typeface="Arial" charset="0"/>
              </a:rPr>
              <a:t>5</a:t>
            </a:r>
          </a:p>
        </p:txBody>
      </p:sp>
      <p:sp>
        <p:nvSpPr>
          <p:cNvPr id="31757" name="Line 33"/>
          <p:cNvSpPr>
            <a:spLocks noChangeShapeType="1"/>
          </p:cNvSpPr>
          <p:nvPr/>
        </p:nvSpPr>
        <p:spPr bwMode="auto">
          <a:xfrm>
            <a:off x="914400" y="2895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Rectangle 98"/>
          <p:cNvSpPr>
            <a:spLocks noChangeArrowheads="1"/>
          </p:cNvSpPr>
          <p:nvPr/>
        </p:nvSpPr>
        <p:spPr bwMode="auto">
          <a:xfrm>
            <a:off x="1600200" y="16002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59" name="Rectangle 98"/>
          <p:cNvSpPr>
            <a:spLocks noChangeArrowheads="1"/>
          </p:cNvSpPr>
          <p:nvPr/>
        </p:nvSpPr>
        <p:spPr bwMode="auto">
          <a:xfrm>
            <a:off x="5257800" y="16002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60" name="Rectangle 98"/>
          <p:cNvSpPr>
            <a:spLocks noChangeArrowheads="1"/>
          </p:cNvSpPr>
          <p:nvPr/>
        </p:nvSpPr>
        <p:spPr bwMode="auto">
          <a:xfrm>
            <a:off x="3429000" y="16002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61" name="Rectangle 98"/>
          <p:cNvSpPr>
            <a:spLocks noChangeArrowheads="1"/>
          </p:cNvSpPr>
          <p:nvPr/>
        </p:nvSpPr>
        <p:spPr bwMode="auto">
          <a:xfrm>
            <a:off x="3429000" y="20574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62" name="Rectangle 98"/>
          <p:cNvSpPr>
            <a:spLocks noChangeArrowheads="1"/>
          </p:cNvSpPr>
          <p:nvPr/>
        </p:nvSpPr>
        <p:spPr bwMode="auto">
          <a:xfrm>
            <a:off x="3429000" y="29718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63" name="Rectangle 98"/>
          <p:cNvSpPr>
            <a:spLocks noChangeArrowheads="1"/>
          </p:cNvSpPr>
          <p:nvPr/>
        </p:nvSpPr>
        <p:spPr bwMode="auto">
          <a:xfrm>
            <a:off x="3429000" y="25146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64" name="Rectangle 98"/>
          <p:cNvSpPr>
            <a:spLocks noChangeArrowheads="1"/>
          </p:cNvSpPr>
          <p:nvPr/>
        </p:nvSpPr>
        <p:spPr bwMode="auto">
          <a:xfrm>
            <a:off x="3429000" y="35052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65" name="Rectangle 98"/>
          <p:cNvSpPr>
            <a:spLocks noChangeArrowheads="1"/>
          </p:cNvSpPr>
          <p:nvPr/>
        </p:nvSpPr>
        <p:spPr bwMode="auto">
          <a:xfrm>
            <a:off x="1600200" y="20574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66" name="Rectangle 98"/>
          <p:cNvSpPr>
            <a:spLocks noChangeArrowheads="1"/>
          </p:cNvSpPr>
          <p:nvPr/>
        </p:nvSpPr>
        <p:spPr bwMode="auto">
          <a:xfrm>
            <a:off x="1600200" y="29718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67" name="Rectangle 98"/>
          <p:cNvSpPr>
            <a:spLocks noChangeArrowheads="1"/>
          </p:cNvSpPr>
          <p:nvPr/>
        </p:nvSpPr>
        <p:spPr bwMode="auto">
          <a:xfrm>
            <a:off x="1600200" y="25146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68" name="Rectangle 98"/>
          <p:cNvSpPr>
            <a:spLocks noChangeArrowheads="1"/>
          </p:cNvSpPr>
          <p:nvPr/>
        </p:nvSpPr>
        <p:spPr bwMode="auto">
          <a:xfrm>
            <a:off x="1600200" y="35052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69" name="Rectangle 98"/>
          <p:cNvSpPr>
            <a:spLocks noChangeArrowheads="1"/>
          </p:cNvSpPr>
          <p:nvPr/>
        </p:nvSpPr>
        <p:spPr bwMode="auto">
          <a:xfrm>
            <a:off x="5257800" y="20574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70" name="Rectangle 98"/>
          <p:cNvSpPr>
            <a:spLocks noChangeArrowheads="1"/>
          </p:cNvSpPr>
          <p:nvPr/>
        </p:nvSpPr>
        <p:spPr bwMode="auto">
          <a:xfrm>
            <a:off x="5257800" y="29718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71" name="Rectangle 98"/>
          <p:cNvSpPr>
            <a:spLocks noChangeArrowheads="1"/>
          </p:cNvSpPr>
          <p:nvPr/>
        </p:nvSpPr>
        <p:spPr bwMode="auto">
          <a:xfrm>
            <a:off x="5257800" y="2514600"/>
            <a:ext cx="1431925" cy="37465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31772" name="Rectangle 98"/>
          <p:cNvSpPr>
            <a:spLocks noChangeArrowheads="1"/>
          </p:cNvSpPr>
          <p:nvPr/>
        </p:nvSpPr>
        <p:spPr bwMode="auto">
          <a:xfrm>
            <a:off x="5257800" y="3505200"/>
            <a:ext cx="1447800" cy="3810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latin typeface="Calibri" charset="0"/>
              </a:rPr>
              <a:t>             </a:t>
            </a:r>
            <a:r>
              <a:rPr lang="en-US" altLang="x-none" sz="1400">
                <a:latin typeface="Arial" charset="0"/>
              </a:rPr>
              <a:t>12</a:t>
            </a:r>
          </a:p>
        </p:txBody>
      </p:sp>
      <p:cxnSp>
        <p:nvCxnSpPr>
          <p:cNvPr id="31773" name="Straight Arrow Connector 713"/>
          <p:cNvCxnSpPr>
            <a:cxnSpLocks noChangeShapeType="1"/>
          </p:cNvCxnSpPr>
          <p:nvPr/>
        </p:nvCxnSpPr>
        <p:spPr bwMode="auto">
          <a:xfrm flipV="1">
            <a:off x="4953000" y="3886200"/>
            <a:ext cx="762000" cy="685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49"/>
          <p:cNvSpPr/>
          <p:nvPr/>
        </p:nvSpPr>
        <p:spPr bwMode="auto">
          <a:xfrm>
            <a:off x="5943600" y="3448050"/>
            <a:ext cx="1905000" cy="609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3794" name="Rectangle 27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696200" cy="533400"/>
          </a:xfrm>
        </p:spPr>
        <p:txBody>
          <a:bodyPr/>
          <a:lstStyle/>
          <a:p>
            <a:pPr eaLnBrk="1" hangingPunct="1"/>
            <a:r>
              <a:rPr lang="en-US" altLang="x-none" sz="2800">
                <a:latin typeface="Arial" charset="0"/>
                <a:ea typeface="ＭＳ Ｐゴシック" charset="-128"/>
              </a:rPr>
              <a:t>HDF5 Dataset with Compound Datatype</a:t>
            </a:r>
          </a:p>
        </p:txBody>
      </p:sp>
      <p:sp>
        <p:nvSpPr>
          <p:cNvPr id="33795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33796" name="Rectangle 206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33797" name="Slide Number Placeholder 25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6B192CC0-7524-8244-878D-B285108D2C4C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17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33798" name="Group 264"/>
          <p:cNvGrpSpPr>
            <a:grpSpLocks/>
          </p:cNvGrpSpPr>
          <p:nvPr/>
        </p:nvGrpSpPr>
        <p:grpSpPr bwMode="auto">
          <a:xfrm>
            <a:off x="914400" y="4398963"/>
            <a:ext cx="5878513" cy="935037"/>
            <a:chOff x="1143000" y="5029200"/>
            <a:chExt cx="5878400" cy="935038"/>
          </a:xfrm>
        </p:grpSpPr>
        <p:sp>
          <p:nvSpPr>
            <p:cNvPr id="23559" name="Rectangle 3"/>
            <p:cNvSpPr>
              <a:spLocks noChangeArrowheads="1"/>
            </p:cNvSpPr>
            <p:nvPr/>
          </p:nvSpPr>
          <p:spPr bwMode="auto">
            <a:xfrm>
              <a:off x="2671734" y="5029200"/>
              <a:ext cx="628638" cy="2460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pPr eaLnBrk="0" hangingPunct="0">
                <a:defRPr/>
              </a:pPr>
              <a:r>
                <a:rPr lang="en-US" sz="1600" dirty="0">
                  <a:latin typeface="Arial"/>
                  <a:ea typeface="ＭＳ Ｐゴシック" charset="0"/>
                  <a:cs typeface="Arial"/>
                </a:rPr>
                <a:t>int16</a:t>
              </a:r>
            </a:p>
          </p:txBody>
        </p:sp>
        <p:sp>
          <p:nvSpPr>
            <p:cNvPr id="33868" name="Rectangle 4"/>
            <p:cNvSpPr>
              <a:spLocks noChangeArrowheads="1"/>
            </p:cNvSpPr>
            <p:nvPr/>
          </p:nvSpPr>
          <p:spPr bwMode="auto">
            <a:xfrm>
              <a:off x="3354388" y="5029200"/>
              <a:ext cx="583758" cy="24622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Arial" charset="0"/>
                </a:rPr>
                <a:t>char</a:t>
              </a:r>
            </a:p>
          </p:txBody>
        </p:sp>
        <p:sp>
          <p:nvSpPr>
            <p:cNvPr id="23561" name="Rectangle 5"/>
            <p:cNvSpPr>
              <a:spLocks noChangeArrowheads="1"/>
            </p:cNvSpPr>
            <p:nvPr/>
          </p:nvSpPr>
          <p:spPr bwMode="auto">
            <a:xfrm>
              <a:off x="4060769" y="5029200"/>
              <a:ext cx="628638" cy="2460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pPr eaLnBrk="0" hangingPunct="0">
                <a:defRPr/>
              </a:pPr>
              <a:r>
                <a:rPr lang="en-US" sz="1600" dirty="0">
                  <a:latin typeface="Arial"/>
                  <a:ea typeface="ＭＳ Ｐゴシック" charset="0"/>
                  <a:cs typeface="Arial"/>
                </a:rPr>
                <a:t>int32</a:t>
              </a:r>
            </a:p>
          </p:txBody>
        </p:sp>
        <p:sp>
          <p:nvSpPr>
            <p:cNvPr id="340998" name="Rectangle 6"/>
            <p:cNvSpPr>
              <a:spLocks noChangeArrowheads="1"/>
            </p:cNvSpPr>
            <p:nvPr/>
          </p:nvSpPr>
          <p:spPr bwMode="auto">
            <a:xfrm>
              <a:off x="4864028" y="5029200"/>
              <a:ext cx="2157372" cy="24606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</a:rPr>
                <a:t>2x3x2 array of float32</a:t>
              </a:r>
            </a:p>
          </p:txBody>
        </p:sp>
        <p:sp>
          <p:nvSpPr>
            <p:cNvPr id="33871" name="Rectangle 7"/>
            <p:cNvSpPr>
              <a:spLocks noChangeArrowheads="1"/>
            </p:cNvSpPr>
            <p:nvPr/>
          </p:nvSpPr>
          <p:spPr bwMode="auto">
            <a:xfrm>
              <a:off x="1143000" y="5262563"/>
              <a:ext cx="13716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800">
                  <a:latin typeface="Arial" charset="0"/>
                </a:rPr>
                <a:t>Compound</a:t>
              </a:r>
            </a:p>
            <a:p>
              <a:r>
                <a:rPr lang="en-US" altLang="x-none" sz="1800">
                  <a:latin typeface="Arial" charset="0"/>
                </a:rPr>
                <a:t>Datatype:</a:t>
              </a:r>
              <a:endParaRPr lang="en-US" altLang="x-none" sz="3200">
                <a:latin typeface="Arial" charset="0"/>
              </a:endParaRPr>
            </a:p>
          </p:txBody>
        </p:sp>
        <p:sp>
          <p:nvSpPr>
            <p:cNvPr id="33872" name="Line 8"/>
            <p:cNvSpPr>
              <a:spLocks noChangeShapeType="1"/>
            </p:cNvSpPr>
            <p:nvPr/>
          </p:nvSpPr>
          <p:spPr bwMode="auto">
            <a:xfrm>
              <a:off x="2940050" y="5262563"/>
              <a:ext cx="152400" cy="234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73" name="Line 9"/>
            <p:cNvSpPr>
              <a:spLocks noChangeShapeType="1"/>
            </p:cNvSpPr>
            <p:nvPr/>
          </p:nvSpPr>
          <p:spPr bwMode="auto">
            <a:xfrm flipH="1">
              <a:off x="3471863" y="5262563"/>
              <a:ext cx="76200" cy="234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74" name="Line 10"/>
            <p:cNvSpPr>
              <a:spLocks noChangeShapeType="1"/>
            </p:cNvSpPr>
            <p:nvPr/>
          </p:nvSpPr>
          <p:spPr bwMode="auto">
            <a:xfrm flipH="1">
              <a:off x="4713288" y="5340350"/>
              <a:ext cx="227012" cy="234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75" name="Line 11"/>
            <p:cNvSpPr>
              <a:spLocks noChangeShapeType="1"/>
            </p:cNvSpPr>
            <p:nvPr/>
          </p:nvSpPr>
          <p:spPr bwMode="auto">
            <a:xfrm flipH="1">
              <a:off x="3851275" y="5262563"/>
              <a:ext cx="228600" cy="234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02" name="Rectangle 13"/>
            <p:cNvSpPr>
              <a:spLocks noChangeArrowheads="1"/>
            </p:cNvSpPr>
            <p:nvPr/>
          </p:nvSpPr>
          <p:spPr bwMode="auto">
            <a:xfrm>
              <a:off x="3513092" y="5580063"/>
              <a:ext cx="546090" cy="3651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77" name="Rectangle 14"/>
            <p:cNvSpPr>
              <a:spLocks noChangeArrowheads="1"/>
            </p:cNvSpPr>
            <p:nvPr/>
          </p:nvSpPr>
          <p:spPr bwMode="auto">
            <a:xfrm>
              <a:off x="3331106" y="5580846"/>
              <a:ext cx="182036" cy="36389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804" name="Rectangle 15"/>
            <p:cNvSpPr>
              <a:spLocks noChangeArrowheads="1"/>
            </p:cNvSpPr>
            <p:nvPr/>
          </p:nvSpPr>
          <p:spPr bwMode="auto">
            <a:xfrm>
              <a:off x="2965415" y="5580063"/>
              <a:ext cx="365118" cy="3651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4029176" y="5476875"/>
              <a:ext cx="584099" cy="487363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4" name="Group 17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812" name="Rectangle 18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1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14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15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5" name="Group 22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808" name="Rectangle 23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09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10" name="Line 25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11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</p:grpSp>
      <p:sp>
        <p:nvSpPr>
          <p:cNvPr id="33799" name="Rectangle 28"/>
          <p:cNvSpPr>
            <a:spLocks noChangeArrowheads="1"/>
          </p:cNvSpPr>
          <p:nvPr/>
        </p:nvSpPr>
        <p:spPr bwMode="auto">
          <a:xfrm>
            <a:off x="914400" y="5791200"/>
            <a:ext cx="382428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latin typeface="Arial" charset="0"/>
              </a:rPr>
              <a:t>Dataspace:     Rank = 2</a:t>
            </a:r>
            <a:br>
              <a:rPr lang="en-US" altLang="x-none" sz="2000">
                <a:latin typeface="Arial" charset="0"/>
              </a:rPr>
            </a:br>
            <a:r>
              <a:rPr lang="en-US" altLang="x-none" sz="2000">
                <a:latin typeface="Arial" charset="0"/>
              </a:rPr>
              <a:t>	          Dimensions = 5 x 3</a:t>
            </a:r>
          </a:p>
        </p:txBody>
      </p:sp>
      <p:grpSp>
        <p:nvGrpSpPr>
          <p:cNvPr id="33800" name="Group 263"/>
          <p:cNvGrpSpPr>
            <a:grpSpLocks/>
          </p:cNvGrpSpPr>
          <p:nvPr/>
        </p:nvGrpSpPr>
        <p:grpSpPr bwMode="auto">
          <a:xfrm>
            <a:off x="762000" y="1066800"/>
            <a:ext cx="6934200" cy="2895600"/>
            <a:chOff x="762000" y="1447800"/>
            <a:chExt cx="6934200" cy="2895600"/>
          </a:xfrm>
        </p:grpSpPr>
        <p:sp>
          <p:nvSpPr>
            <p:cNvPr id="33801" name="Text Box 29"/>
            <p:cNvSpPr txBox="1">
              <a:spLocks noChangeArrowheads="1"/>
            </p:cNvSpPr>
            <p:nvPr/>
          </p:nvSpPr>
          <p:spPr bwMode="auto">
            <a:xfrm>
              <a:off x="4343400" y="1447800"/>
              <a:ext cx="301625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3" tIns="45717" rIns="91433" bIns="45717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x-none" b="1">
                  <a:latin typeface="Arial" charset="0"/>
                </a:rPr>
                <a:t>3</a:t>
              </a:r>
            </a:p>
          </p:txBody>
        </p:sp>
        <p:sp>
          <p:nvSpPr>
            <p:cNvPr id="33802" name="Text Box 30"/>
            <p:cNvSpPr txBox="1">
              <a:spLocks noChangeArrowheads="1"/>
            </p:cNvSpPr>
            <p:nvPr/>
          </p:nvSpPr>
          <p:spPr bwMode="auto">
            <a:xfrm>
              <a:off x="762000" y="2743200"/>
              <a:ext cx="301625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3" tIns="45717" rIns="91433" bIns="45717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x-none">
                  <a:latin typeface="Arial" charset="0"/>
                </a:rPr>
                <a:t>5</a:t>
              </a:r>
            </a:p>
          </p:txBody>
        </p:sp>
        <p:sp>
          <p:nvSpPr>
            <p:cNvPr id="33803" name="Line 31"/>
            <p:cNvSpPr>
              <a:spLocks noChangeShapeType="1"/>
            </p:cNvSpPr>
            <p:nvPr/>
          </p:nvSpPr>
          <p:spPr bwMode="auto">
            <a:xfrm>
              <a:off x="1516063" y="1676400"/>
              <a:ext cx="28638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4" name="Line 32"/>
            <p:cNvSpPr>
              <a:spLocks noChangeShapeType="1"/>
            </p:cNvSpPr>
            <p:nvPr/>
          </p:nvSpPr>
          <p:spPr bwMode="auto">
            <a:xfrm flipH="1">
              <a:off x="4681538" y="1676400"/>
              <a:ext cx="2940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5" name="Line 33"/>
            <p:cNvSpPr>
              <a:spLocks noChangeShapeType="1"/>
            </p:cNvSpPr>
            <p:nvPr/>
          </p:nvSpPr>
          <p:spPr bwMode="auto">
            <a:xfrm>
              <a:off x="912813" y="3124200"/>
              <a:ext cx="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Line 34"/>
            <p:cNvSpPr>
              <a:spLocks noChangeShapeType="1"/>
            </p:cNvSpPr>
            <p:nvPr/>
          </p:nvSpPr>
          <p:spPr bwMode="auto">
            <a:xfrm flipH="1" flipV="1">
              <a:off x="912813" y="2057400"/>
              <a:ext cx="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88" name="Rectangle 36"/>
            <p:cNvSpPr>
              <a:spLocks noChangeArrowheads="1"/>
            </p:cNvSpPr>
            <p:nvPr/>
          </p:nvSpPr>
          <p:spPr bwMode="auto">
            <a:xfrm>
              <a:off x="2082800" y="1854200"/>
              <a:ext cx="541338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08" name="Rectangle 37"/>
            <p:cNvSpPr>
              <a:spLocks noChangeArrowheads="1"/>
            </p:cNvSpPr>
            <p:nvPr/>
          </p:nvSpPr>
          <p:spPr bwMode="auto">
            <a:xfrm>
              <a:off x="1902360" y="1854200"/>
              <a:ext cx="180458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790" name="Rectangle 38"/>
            <p:cNvSpPr>
              <a:spLocks noChangeArrowheads="1"/>
            </p:cNvSpPr>
            <p:nvPr/>
          </p:nvSpPr>
          <p:spPr bwMode="auto">
            <a:xfrm>
              <a:off x="1539875" y="1854200"/>
              <a:ext cx="361950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7" name="Group 39"/>
            <p:cNvGrpSpPr>
              <a:grpSpLocks/>
            </p:cNvGrpSpPr>
            <p:nvPr/>
          </p:nvGrpSpPr>
          <p:grpSpPr bwMode="auto">
            <a:xfrm>
              <a:off x="2590800" y="1752600"/>
              <a:ext cx="579035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8" name="Group 4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98" name="Rectangle 4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99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00" name="Line 4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0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9" name="Group 4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94" name="Rectangle 4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95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96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97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74" name="Rectangle 51"/>
            <p:cNvSpPr>
              <a:spLocks noChangeArrowheads="1"/>
            </p:cNvSpPr>
            <p:nvPr/>
          </p:nvSpPr>
          <p:spPr bwMode="auto">
            <a:xfrm>
              <a:off x="2082800" y="2387600"/>
              <a:ext cx="541338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12" name="Rectangle 52"/>
            <p:cNvSpPr>
              <a:spLocks noChangeArrowheads="1"/>
            </p:cNvSpPr>
            <p:nvPr/>
          </p:nvSpPr>
          <p:spPr bwMode="auto">
            <a:xfrm>
              <a:off x="1902360" y="2387600"/>
              <a:ext cx="180458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776" name="Rectangle 53"/>
            <p:cNvSpPr>
              <a:spLocks noChangeArrowheads="1"/>
            </p:cNvSpPr>
            <p:nvPr/>
          </p:nvSpPr>
          <p:spPr bwMode="auto">
            <a:xfrm>
              <a:off x="1539875" y="2387600"/>
              <a:ext cx="361950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" name="Group 54"/>
            <p:cNvGrpSpPr>
              <a:grpSpLocks/>
            </p:cNvGrpSpPr>
            <p:nvPr/>
          </p:nvGrpSpPr>
          <p:grpSpPr bwMode="auto">
            <a:xfrm>
              <a:off x="2590800" y="2286000"/>
              <a:ext cx="579035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11" name="Group 5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84" name="Rectangle 5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5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6" name="Line 5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7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12" name="Group 6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80" name="Rectangle 6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1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2" name="Line 6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3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60" name="Rectangle 66"/>
            <p:cNvSpPr>
              <a:spLocks noChangeArrowheads="1"/>
            </p:cNvSpPr>
            <p:nvPr/>
          </p:nvSpPr>
          <p:spPr bwMode="auto">
            <a:xfrm>
              <a:off x="2058988" y="2901950"/>
              <a:ext cx="541337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16" name="Rectangle 67"/>
            <p:cNvSpPr>
              <a:spLocks noChangeArrowheads="1"/>
            </p:cNvSpPr>
            <p:nvPr/>
          </p:nvSpPr>
          <p:spPr bwMode="auto">
            <a:xfrm>
              <a:off x="1878548" y="2901950"/>
              <a:ext cx="180458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762" name="Rectangle 68"/>
            <p:cNvSpPr>
              <a:spLocks noChangeArrowheads="1"/>
            </p:cNvSpPr>
            <p:nvPr/>
          </p:nvSpPr>
          <p:spPr bwMode="auto">
            <a:xfrm>
              <a:off x="1516063" y="2901950"/>
              <a:ext cx="361950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3" name="Group 69"/>
            <p:cNvGrpSpPr>
              <a:grpSpLocks/>
            </p:cNvGrpSpPr>
            <p:nvPr/>
          </p:nvGrpSpPr>
          <p:grpSpPr bwMode="auto">
            <a:xfrm>
              <a:off x="2566987" y="2800350"/>
              <a:ext cx="579035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14" name="Group 7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70" name="Rectangle 7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71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72" name="Line 7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73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15" name="Group 7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66" name="Rectangle 7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67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68" name="Line 7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69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46" name="Rectangle 81"/>
            <p:cNvSpPr>
              <a:spLocks noChangeArrowheads="1"/>
            </p:cNvSpPr>
            <p:nvPr/>
          </p:nvSpPr>
          <p:spPr bwMode="auto">
            <a:xfrm>
              <a:off x="2082800" y="3435350"/>
              <a:ext cx="541338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20" name="Rectangle 82"/>
            <p:cNvSpPr>
              <a:spLocks noChangeArrowheads="1"/>
            </p:cNvSpPr>
            <p:nvPr/>
          </p:nvSpPr>
          <p:spPr bwMode="auto">
            <a:xfrm>
              <a:off x="1902360" y="3435350"/>
              <a:ext cx="180458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748" name="Rectangle 83"/>
            <p:cNvSpPr>
              <a:spLocks noChangeArrowheads="1"/>
            </p:cNvSpPr>
            <p:nvPr/>
          </p:nvSpPr>
          <p:spPr bwMode="auto">
            <a:xfrm>
              <a:off x="1539875" y="3435350"/>
              <a:ext cx="361950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6" name="Group 84"/>
            <p:cNvGrpSpPr>
              <a:grpSpLocks/>
            </p:cNvGrpSpPr>
            <p:nvPr/>
          </p:nvGrpSpPr>
          <p:grpSpPr bwMode="auto">
            <a:xfrm>
              <a:off x="2590800" y="3333750"/>
              <a:ext cx="579035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17" name="Group 8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56" name="Rectangle 8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7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8" name="Line 8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9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18" name="Group 9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52" name="Rectangle 9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3" name="Line 9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4" name="Line 9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5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32" name="Rectangle 96"/>
            <p:cNvSpPr>
              <a:spLocks noChangeArrowheads="1"/>
            </p:cNvSpPr>
            <p:nvPr/>
          </p:nvSpPr>
          <p:spPr bwMode="auto">
            <a:xfrm>
              <a:off x="2082800" y="3968750"/>
              <a:ext cx="541338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24" name="Rectangle 97"/>
            <p:cNvSpPr>
              <a:spLocks noChangeArrowheads="1"/>
            </p:cNvSpPr>
            <p:nvPr/>
          </p:nvSpPr>
          <p:spPr bwMode="auto">
            <a:xfrm>
              <a:off x="1902360" y="3968750"/>
              <a:ext cx="180458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734" name="Rectangle 98"/>
            <p:cNvSpPr>
              <a:spLocks noChangeArrowheads="1"/>
            </p:cNvSpPr>
            <p:nvPr/>
          </p:nvSpPr>
          <p:spPr bwMode="auto">
            <a:xfrm>
              <a:off x="1539875" y="3968750"/>
              <a:ext cx="361950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9" name="Group 99"/>
            <p:cNvGrpSpPr>
              <a:grpSpLocks/>
            </p:cNvGrpSpPr>
            <p:nvPr/>
          </p:nvGrpSpPr>
          <p:grpSpPr bwMode="auto">
            <a:xfrm>
              <a:off x="2590800" y="3867150"/>
              <a:ext cx="579035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0" name="Group 10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42" name="Rectangle 10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43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44" name="Line 10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45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1" name="Group 10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38" name="Rectangle 10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39" name="Line 10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40" name="Line 10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41" name="Line 10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18" name="Rectangle 111"/>
            <p:cNvSpPr>
              <a:spLocks noChangeArrowheads="1"/>
            </p:cNvSpPr>
            <p:nvPr/>
          </p:nvSpPr>
          <p:spPr bwMode="auto">
            <a:xfrm>
              <a:off x="4343400" y="185420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28" name="Rectangle 112"/>
            <p:cNvSpPr>
              <a:spLocks noChangeArrowheads="1"/>
            </p:cNvSpPr>
            <p:nvPr/>
          </p:nvSpPr>
          <p:spPr bwMode="auto">
            <a:xfrm>
              <a:off x="4163313" y="185420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720" name="Rectangle 113"/>
            <p:cNvSpPr>
              <a:spLocks noChangeArrowheads="1"/>
            </p:cNvSpPr>
            <p:nvPr/>
          </p:nvSpPr>
          <p:spPr bwMode="auto">
            <a:xfrm>
              <a:off x="3800475" y="185420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2" name="Group 114"/>
            <p:cNvGrpSpPr>
              <a:grpSpLocks/>
            </p:cNvGrpSpPr>
            <p:nvPr/>
          </p:nvGrpSpPr>
          <p:grpSpPr bwMode="auto">
            <a:xfrm>
              <a:off x="4856002" y="175260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" name="Group 11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28" name="Rectangle 11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29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30" name="Line 11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31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4" name="Group 12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24" name="Rectangle 12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25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26" name="Line 12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27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04" name="Rectangle 126"/>
            <p:cNvSpPr>
              <a:spLocks noChangeArrowheads="1"/>
            </p:cNvSpPr>
            <p:nvPr/>
          </p:nvSpPr>
          <p:spPr bwMode="auto">
            <a:xfrm>
              <a:off x="4343400" y="238760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32" name="Rectangle 127"/>
            <p:cNvSpPr>
              <a:spLocks noChangeArrowheads="1"/>
            </p:cNvSpPr>
            <p:nvPr/>
          </p:nvSpPr>
          <p:spPr bwMode="auto">
            <a:xfrm>
              <a:off x="4163313" y="238760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706" name="Rectangle 128"/>
            <p:cNvSpPr>
              <a:spLocks noChangeArrowheads="1"/>
            </p:cNvSpPr>
            <p:nvPr/>
          </p:nvSpPr>
          <p:spPr bwMode="auto">
            <a:xfrm>
              <a:off x="3800475" y="238760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5" name="Group 129"/>
            <p:cNvGrpSpPr>
              <a:grpSpLocks/>
            </p:cNvGrpSpPr>
            <p:nvPr/>
          </p:nvGrpSpPr>
          <p:grpSpPr bwMode="auto">
            <a:xfrm>
              <a:off x="4852424" y="228600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6" name="Group 13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14" name="Rectangle 13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5" name="Line 13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6" name="Line 13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7" name="Line 13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7" name="Group 13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10" name="Rectangle 13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1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2" name="Line 13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3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90" name="Rectangle 141"/>
            <p:cNvSpPr>
              <a:spLocks noChangeArrowheads="1"/>
            </p:cNvSpPr>
            <p:nvPr/>
          </p:nvSpPr>
          <p:spPr bwMode="auto">
            <a:xfrm>
              <a:off x="4319588" y="29019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36" name="Rectangle 142"/>
            <p:cNvSpPr>
              <a:spLocks noChangeArrowheads="1"/>
            </p:cNvSpPr>
            <p:nvPr/>
          </p:nvSpPr>
          <p:spPr bwMode="auto">
            <a:xfrm>
              <a:off x="4139501" y="29019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692" name="Rectangle 143"/>
            <p:cNvSpPr>
              <a:spLocks noChangeArrowheads="1"/>
            </p:cNvSpPr>
            <p:nvPr/>
          </p:nvSpPr>
          <p:spPr bwMode="auto">
            <a:xfrm>
              <a:off x="3776663" y="2901950"/>
              <a:ext cx="363537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8" name="Group 144"/>
            <p:cNvGrpSpPr>
              <a:grpSpLocks/>
            </p:cNvGrpSpPr>
            <p:nvPr/>
          </p:nvGrpSpPr>
          <p:grpSpPr bwMode="auto">
            <a:xfrm>
              <a:off x="4828612" y="28003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9" name="Group 14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00" name="Rectangle 14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01" name="Line 14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02" name="Line 14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03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30" name="Group 15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96" name="Rectangle 15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97" name="Line 15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98" name="Line 15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99" name="Line 15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76" name="Rectangle 156"/>
            <p:cNvSpPr>
              <a:spLocks noChangeArrowheads="1"/>
            </p:cNvSpPr>
            <p:nvPr/>
          </p:nvSpPr>
          <p:spPr bwMode="auto">
            <a:xfrm>
              <a:off x="4343400" y="34353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40" name="Rectangle 157"/>
            <p:cNvSpPr>
              <a:spLocks noChangeArrowheads="1"/>
            </p:cNvSpPr>
            <p:nvPr/>
          </p:nvSpPr>
          <p:spPr bwMode="auto">
            <a:xfrm>
              <a:off x="4163313" y="34353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678" name="Rectangle 158"/>
            <p:cNvSpPr>
              <a:spLocks noChangeArrowheads="1"/>
            </p:cNvSpPr>
            <p:nvPr/>
          </p:nvSpPr>
          <p:spPr bwMode="auto">
            <a:xfrm>
              <a:off x="3800475" y="343535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31" name="Group 159"/>
            <p:cNvGrpSpPr>
              <a:grpSpLocks/>
            </p:cNvGrpSpPr>
            <p:nvPr/>
          </p:nvGrpSpPr>
          <p:grpSpPr bwMode="auto">
            <a:xfrm>
              <a:off x="4852424" y="33337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52" name="Group 16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86" name="Rectangle 16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7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8" name="Line 16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9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53" name="Group 16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82" name="Rectangle 16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3" name="Line 16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4" name="Line 16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5" name="Line 16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62" name="Rectangle 171"/>
            <p:cNvSpPr>
              <a:spLocks noChangeArrowheads="1"/>
            </p:cNvSpPr>
            <p:nvPr/>
          </p:nvSpPr>
          <p:spPr bwMode="auto">
            <a:xfrm>
              <a:off x="4343400" y="39687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44" name="Rectangle 172"/>
            <p:cNvSpPr>
              <a:spLocks noChangeArrowheads="1"/>
            </p:cNvSpPr>
            <p:nvPr/>
          </p:nvSpPr>
          <p:spPr bwMode="auto">
            <a:xfrm>
              <a:off x="4163313" y="39687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664" name="Rectangle 173"/>
            <p:cNvSpPr>
              <a:spLocks noChangeArrowheads="1"/>
            </p:cNvSpPr>
            <p:nvPr/>
          </p:nvSpPr>
          <p:spPr bwMode="auto">
            <a:xfrm>
              <a:off x="3800475" y="396875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3554" name="Group 174"/>
            <p:cNvGrpSpPr>
              <a:grpSpLocks/>
            </p:cNvGrpSpPr>
            <p:nvPr/>
          </p:nvGrpSpPr>
          <p:grpSpPr bwMode="auto">
            <a:xfrm>
              <a:off x="4852424" y="38671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55" name="Group 17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72" name="Rectangle 17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73" name="Line 17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74" name="Line 17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75" name="Line 17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56" name="Group 18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68" name="Rectangle 18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69" name="Line 18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70" name="Line 18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71" name="Line 18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48" name="Rectangle 186"/>
            <p:cNvSpPr>
              <a:spLocks noChangeArrowheads="1"/>
            </p:cNvSpPr>
            <p:nvPr/>
          </p:nvSpPr>
          <p:spPr bwMode="auto">
            <a:xfrm>
              <a:off x="6604000" y="185420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48" name="Rectangle 187"/>
            <p:cNvSpPr>
              <a:spLocks noChangeArrowheads="1"/>
            </p:cNvSpPr>
            <p:nvPr/>
          </p:nvSpPr>
          <p:spPr bwMode="auto">
            <a:xfrm>
              <a:off x="6423913" y="185420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650" name="Rectangle 188"/>
            <p:cNvSpPr>
              <a:spLocks noChangeArrowheads="1"/>
            </p:cNvSpPr>
            <p:nvPr/>
          </p:nvSpPr>
          <p:spPr bwMode="auto">
            <a:xfrm>
              <a:off x="6061075" y="185420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3557" name="Group 189"/>
            <p:cNvGrpSpPr>
              <a:grpSpLocks/>
            </p:cNvGrpSpPr>
            <p:nvPr/>
          </p:nvGrpSpPr>
          <p:grpSpPr bwMode="auto">
            <a:xfrm>
              <a:off x="7116602" y="175260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58" name="Group 19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58" name="Rectangle 19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59" name="Line 19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60" name="Line 19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61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60" name="Group 19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54" name="Rectangle 19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55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56" name="Line 19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57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34" name="Rectangle 201"/>
            <p:cNvSpPr>
              <a:spLocks noChangeArrowheads="1"/>
            </p:cNvSpPr>
            <p:nvPr/>
          </p:nvSpPr>
          <p:spPr bwMode="auto">
            <a:xfrm>
              <a:off x="6604000" y="236220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52" name="Rectangle 202"/>
            <p:cNvSpPr>
              <a:spLocks noChangeArrowheads="1"/>
            </p:cNvSpPr>
            <p:nvPr/>
          </p:nvSpPr>
          <p:spPr bwMode="auto">
            <a:xfrm>
              <a:off x="6423913" y="236220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636" name="Rectangle 203"/>
            <p:cNvSpPr>
              <a:spLocks noChangeArrowheads="1"/>
            </p:cNvSpPr>
            <p:nvPr/>
          </p:nvSpPr>
          <p:spPr bwMode="auto">
            <a:xfrm>
              <a:off x="6061075" y="236220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3562" name="Group 204"/>
            <p:cNvGrpSpPr>
              <a:grpSpLocks/>
            </p:cNvGrpSpPr>
            <p:nvPr/>
          </p:nvGrpSpPr>
          <p:grpSpPr bwMode="auto">
            <a:xfrm>
              <a:off x="7116602" y="228600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63" name="Group 20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44" name="Rectangle 20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5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6" name="Line 20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64" name="Group 21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40" name="Rectangle 21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1" name="Line 21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2" name="Line 21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3" name="Line 21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20" name="Rectangle 216"/>
            <p:cNvSpPr>
              <a:spLocks noChangeArrowheads="1"/>
            </p:cNvSpPr>
            <p:nvPr/>
          </p:nvSpPr>
          <p:spPr bwMode="auto">
            <a:xfrm>
              <a:off x="6580188" y="29019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56" name="Rectangle 217"/>
            <p:cNvSpPr>
              <a:spLocks noChangeArrowheads="1"/>
            </p:cNvSpPr>
            <p:nvPr/>
          </p:nvSpPr>
          <p:spPr bwMode="auto">
            <a:xfrm>
              <a:off x="6400101" y="29019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622" name="Rectangle 218"/>
            <p:cNvSpPr>
              <a:spLocks noChangeArrowheads="1"/>
            </p:cNvSpPr>
            <p:nvPr/>
          </p:nvSpPr>
          <p:spPr bwMode="auto">
            <a:xfrm>
              <a:off x="6037263" y="2901950"/>
              <a:ext cx="363537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3565" name="Group 219"/>
            <p:cNvGrpSpPr>
              <a:grpSpLocks/>
            </p:cNvGrpSpPr>
            <p:nvPr/>
          </p:nvGrpSpPr>
          <p:grpSpPr bwMode="auto">
            <a:xfrm>
              <a:off x="7092790" y="28003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66" name="Group 22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30" name="Rectangle 22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31" name="Line 22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32" name="Line 22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33" name="Line 22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67" name="Group 22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26" name="Rectangle 22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27" name="Line 22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28" name="Line 22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29" name="Line 22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06" name="Rectangle 231"/>
            <p:cNvSpPr>
              <a:spLocks noChangeArrowheads="1"/>
            </p:cNvSpPr>
            <p:nvPr/>
          </p:nvSpPr>
          <p:spPr bwMode="auto">
            <a:xfrm>
              <a:off x="6604000" y="34353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60" name="Rectangle 232"/>
            <p:cNvSpPr>
              <a:spLocks noChangeArrowheads="1"/>
            </p:cNvSpPr>
            <p:nvPr/>
          </p:nvSpPr>
          <p:spPr bwMode="auto">
            <a:xfrm>
              <a:off x="6423913" y="34353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latin typeface="Calibri" charset="0"/>
              </a:endParaRPr>
            </a:p>
          </p:txBody>
        </p:sp>
        <p:sp>
          <p:nvSpPr>
            <p:cNvPr id="23608" name="Rectangle 233"/>
            <p:cNvSpPr>
              <a:spLocks noChangeArrowheads="1"/>
            </p:cNvSpPr>
            <p:nvPr/>
          </p:nvSpPr>
          <p:spPr bwMode="auto">
            <a:xfrm>
              <a:off x="6061075" y="343535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3568" name="Group 234"/>
            <p:cNvGrpSpPr>
              <a:grpSpLocks/>
            </p:cNvGrpSpPr>
            <p:nvPr/>
          </p:nvGrpSpPr>
          <p:grpSpPr bwMode="auto">
            <a:xfrm>
              <a:off x="7116602" y="33337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69" name="Group 23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16" name="Rectangle 23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7" name="Line 23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8" name="Line 23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9" name="Line 23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70" name="Group 24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12" name="Rectangle 24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3" name="Line 24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4" name="Line 24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5" name="Line 24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592" name="Rectangle 246"/>
            <p:cNvSpPr>
              <a:spLocks noChangeArrowheads="1"/>
            </p:cNvSpPr>
            <p:nvPr/>
          </p:nvSpPr>
          <p:spPr bwMode="auto">
            <a:xfrm>
              <a:off x="6604000" y="39687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atin typeface="Calibri"/>
                  <a:ea typeface="Calibri"/>
                  <a:cs typeface="Calibri"/>
                </a:rPr>
                <a:t>V</a:t>
              </a:r>
            </a:p>
          </p:txBody>
        </p:sp>
        <p:sp>
          <p:nvSpPr>
            <p:cNvPr id="33864" name="Rectangle 247"/>
            <p:cNvSpPr>
              <a:spLocks noChangeArrowheads="1"/>
            </p:cNvSpPr>
            <p:nvPr/>
          </p:nvSpPr>
          <p:spPr bwMode="auto">
            <a:xfrm>
              <a:off x="6423913" y="39687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000">
                  <a:latin typeface="Calibri" charset="0"/>
                </a:rPr>
                <a:t>V</a:t>
              </a:r>
            </a:p>
          </p:txBody>
        </p:sp>
        <p:sp>
          <p:nvSpPr>
            <p:cNvPr id="23594" name="Rectangle 248"/>
            <p:cNvSpPr>
              <a:spLocks noChangeArrowheads="1"/>
            </p:cNvSpPr>
            <p:nvPr/>
          </p:nvSpPr>
          <p:spPr bwMode="auto">
            <a:xfrm>
              <a:off x="6061075" y="396875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atin typeface="Calibri"/>
                  <a:ea typeface="Calibri"/>
                  <a:cs typeface="Calibri"/>
                </a:rPr>
                <a:t>V</a:t>
              </a:r>
            </a:p>
          </p:txBody>
        </p:sp>
        <p:grpSp>
          <p:nvGrpSpPr>
            <p:cNvPr id="23571" name="Group 249"/>
            <p:cNvGrpSpPr>
              <a:grpSpLocks/>
            </p:cNvGrpSpPr>
            <p:nvPr/>
          </p:nvGrpSpPr>
          <p:grpSpPr bwMode="auto">
            <a:xfrm>
              <a:off x="7116602" y="38671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72" name="Group 25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02" name="Rectangle 25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03" name="Line 25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04" name="Line 25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05" name="Line 25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73" name="Group 25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598" name="Rectangle 25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/>
                <a:lstStyle/>
                <a:p>
                  <a:pPr algn="ctr">
                    <a:defRPr/>
                  </a:pPr>
                  <a:r>
                    <a:rPr lang="en-US" sz="1000" dirty="0">
                      <a:latin typeface="Calibri"/>
                      <a:ea typeface="Calibri"/>
                      <a:cs typeface="Calibri"/>
                    </a:rPr>
                    <a:t>V  V  V</a:t>
                  </a:r>
                </a:p>
                <a:p>
                  <a:pPr algn="ctr">
                    <a:defRPr/>
                  </a:pPr>
                  <a:r>
                    <a:rPr lang="en-US" sz="1000" dirty="0">
                      <a:latin typeface="Calibri"/>
                      <a:ea typeface="Calibri"/>
                      <a:cs typeface="Calibri"/>
                    </a:rPr>
                    <a:t>V  V  V</a:t>
                  </a:r>
                </a:p>
              </p:txBody>
            </p:sp>
            <p:sp>
              <p:nvSpPr>
                <p:cNvPr id="23599" name="Line 25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00" name="Line 25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01" name="Line 25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How data is stored?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2209800" cy="228600"/>
          </a:xfrm>
        </p:spPr>
        <p:txBody>
          <a:bodyPr/>
          <a:lstStyle/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B7FF88FE-4558-FF45-AD2D-88AB5C018C76}" type="slidenum">
              <a:rPr lang="en-US" altLang="x-none" sz="1200">
                <a:solidFill>
                  <a:schemeClr val="bg1"/>
                </a:solidFill>
                <a:latin typeface="Calibri" charset="0"/>
              </a:rPr>
              <a:pPr eaLnBrk="1" hangingPunct="1"/>
              <a:t>18</a:t>
            </a:fld>
            <a:endParaRPr lang="en-US" altLang="x-none" sz="120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35845" name="Rectangle 33"/>
          <p:cNvSpPr>
            <a:spLocks noChangeArrowheads="1"/>
          </p:cNvSpPr>
          <p:nvPr/>
        </p:nvSpPr>
        <p:spPr bwMode="auto">
          <a:xfrm>
            <a:off x="4740275" y="3048000"/>
            <a:ext cx="520700" cy="554038"/>
          </a:xfrm>
          <a:prstGeom prst="rect">
            <a:avLst/>
          </a:prstGeom>
          <a:solidFill>
            <a:srgbClr val="8FAE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5846" name="Line 34"/>
          <p:cNvSpPr>
            <a:spLocks noChangeShapeType="1"/>
          </p:cNvSpPr>
          <p:nvPr/>
        </p:nvSpPr>
        <p:spPr bwMode="auto">
          <a:xfrm>
            <a:off x="4826000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35"/>
          <p:cNvSpPr>
            <a:spLocks noChangeShapeType="1"/>
          </p:cNvSpPr>
          <p:nvPr/>
        </p:nvSpPr>
        <p:spPr bwMode="auto">
          <a:xfrm>
            <a:off x="5000625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36"/>
          <p:cNvSpPr>
            <a:spLocks noChangeShapeType="1"/>
          </p:cNvSpPr>
          <p:nvPr/>
        </p:nvSpPr>
        <p:spPr bwMode="auto">
          <a:xfrm>
            <a:off x="4913313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37"/>
          <p:cNvSpPr>
            <a:spLocks noChangeShapeType="1"/>
          </p:cNvSpPr>
          <p:nvPr/>
        </p:nvSpPr>
        <p:spPr bwMode="auto">
          <a:xfrm>
            <a:off x="5086350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Line 38"/>
          <p:cNvSpPr>
            <a:spLocks noChangeShapeType="1"/>
          </p:cNvSpPr>
          <p:nvPr/>
        </p:nvSpPr>
        <p:spPr bwMode="auto">
          <a:xfrm>
            <a:off x="5173663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Line 39"/>
          <p:cNvSpPr>
            <a:spLocks noChangeShapeType="1"/>
          </p:cNvSpPr>
          <p:nvPr/>
        </p:nvSpPr>
        <p:spPr bwMode="auto">
          <a:xfrm>
            <a:off x="4740275" y="3159125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Line 40"/>
          <p:cNvSpPr>
            <a:spLocks noChangeShapeType="1"/>
          </p:cNvSpPr>
          <p:nvPr/>
        </p:nvSpPr>
        <p:spPr bwMode="auto">
          <a:xfrm>
            <a:off x="4740275" y="3379788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Line 41"/>
          <p:cNvSpPr>
            <a:spLocks noChangeShapeType="1"/>
          </p:cNvSpPr>
          <p:nvPr/>
        </p:nvSpPr>
        <p:spPr bwMode="auto">
          <a:xfrm>
            <a:off x="4740275" y="3270250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Line 42"/>
          <p:cNvSpPr>
            <a:spLocks noChangeShapeType="1"/>
          </p:cNvSpPr>
          <p:nvPr/>
        </p:nvSpPr>
        <p:spPr bwMode="auto">
          <a:xfrm>
            <a:off x="4740275" y="3490913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Rectangle 43"/>
          <p:cNvSpPr>
            <a:spLocks noChangeArrowheads="1"/>
          </p:cNvSpPr>
          <p:nvPr/>
        </p:nvSpPr>
        <p:spPr bwMode="auto">
          <a:xfrm>
            <a:off x="5348288" y="3048000"/>
            <a:ext cx="520700" cy="554038"/>
          </a:xfrm>
          <a:prstGeom prst="rect">
            <a:avLst/>
          </a:prstGeom>
          <a:solidFill>
            <a:srgbClr val="8FAE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5856" name="Line 44"/>
          <p:cNvSpPr>
            <a:spLocks noChangeShapeType="1"/>
          </p:cNvSpPr>
          <p:nvPr/>
        </p:nvSpPr>
        <p:spPr bwMode="auto">
          <a:xfrm>
            <a:off x="5434013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Line 45"/>
          <p:cNvSpPr>
            <a:spLocks noChangeShapeType="1"/>
          </p:cNvSpPr>
          <p:nvPr/>
        </p:nvSpPr>
        <p:spPr bwMode="auto">
          <a:xfrm>
            <a:off x="5608638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Line 46"/>
          <p:cNvSpPr>
            <a:spLocks noChangeShapeType="1"/>
          </p:cNvSpPr>
          <p:nvPr/>
        </p:nvSpPr>
        <p:spPr bwMode="auto">
          <a:xfrm>
            <a:off x="5521325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Line 47"/>
          <p:cNvSpPr>
            <a:spLocks noChangeShapeType="1"/>
          </p:cNvSpPr>
          <p:nvPr/>
        </p:nvSpPr>
        <p:spPr bwMode="auto">
          <a:xfrm>
            <a:off x="5695950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Line 48"/>
          <p:cNvSpPr>
            <a:spLocks noChangeShapeType="1"/>
          </p:cNvSpPr>
          <p:nvPr/>
        </p:nvSpPr>
        <p:spPr bwMode="auto">
          <a:xfrm>
            <a:off x="5781675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Line 49"/>
          <p:cNvSpPr>
            <a:spLocks noChangeShapeType="1"/>
          </p:cNvSpPr>
          <p:nvPr/>
        </p:nvSpPr>
        <p:spPr bwMode="auto">
          <a:xfrm>
            <a:off x="5348288" y="3159125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Line 50"/>
          <p:cNvSpPr>
            <a:spLocks noChangeShapeType="1"/>
          </p:cNvSpPr>
          <p:nvPr/>
        </p:nvSpPr>
        <p:spPr bwMode="auto">
          <a:xfrm>
            <a:off x="5348288" y="3379788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Line 51"/>
          <p:cNvSpPr>
            <a:spLocks noChangeShapeType="1"/>
          </p:cNvSpPr>
          <p:nvPr/>
        </p:nvSpPr>
        <p:spPr bwMode="auto">
          <a:xfrm>
            <a:off x="5348288" y="3270250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Line 52"/>
          <p:cNvSpPr>
            <a:spLocks noChangeShapeType="1"/>
          </p:cNvSpPr>
          <p:nvPr/>
        </p:nvSpPr>
        <p:spPr bwMode="auto">
          <a:xfrm>
            <a:off x="5348288" y="3490913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Rectangle 53"/>
          <p:cNvSpPr>
            <a:spLocks noChangeArrowheads="1"/>
          </p:cNvSpPr>
          <p:nvPr/>
        </p:nvSpPr>
        <p:spPr bwMode="auto">
          <a:xfrm>
            <a:off x="4740275" y="3713163"/>
            <a:ext cx="520700" cy="554037"/>
          </a:xfrm>
          <a:prstGeom prst="rect">
            <a:avLst/>
          </a:prstGeom>
          <a:solidFill>
            <a:srgbClr val="8FAE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5866" name="Line 54"/>
          <p:cNvSpPr>
            <a:spLocks noChangeShapeType="1"/>
          </p:cNvSpPr>
          <p:nvPr/>
        </p:nvSpPr>
        <p:spPr bwMode="auto">
          <a:xfrm>
            <a:off x="4826000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Line 55"/>
          <p:cNvSpPr>
            <a:spLocks noChangeShapeType="1"/>
          </p:cNvSpPr>
          <p:nvPr/>
        </p:nvSpPr>
        <p:spPr bwMode="auto">
          <a:xfrm>
            <a:off x="5000625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8" name="Line 56"/>
          <p:cNvSpPr>
            <a:spLocks noChangeShapeType="1"/>
          </p:cNvSpPr>
          <p:nvPr/>
        </p:nvSpPr>
        <p:spPr bwMode="auto">
          <a:xfrm>
            <a:off x="4913313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9" name="Line 57"/>
          <p:cNvSpPr>
            <a:spLocks noChangeShapeType="1"/>
          </p:cNvSpPr>
          <p:nvPr/>
        </p:nvSpPr>
        <p:spPr bwMode="auto">
          <a:xfrm>
            <a:off x="5086350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0" name="Line 58"/>
          <p:cNvSpPr>
            <a:spLocks noChangeShapeType="1"/>
          </p:cNvSpPr>
          <p:nvPr/>
        </p:nvSpPr>
        <p:spPr bwMode="auto">
          <a:xfrm>
            <a:off x="5173663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1" name="Line 59"/>
          <p:cNvSpPr>
            <a:spLocks noChangeShapeType="1"/>
          </p:cNvSpPr>
          <p:nvPr/>
        </p:nvSpPr>
        <p:spPr bwMode="auto">
          <a:xfrm>
            <a:off x="4740275" y="3824288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Line 60"/>
          <p:cNvSpPr>
            <a:spLocks noChangeShapeType="1"/>
          </p:cNvSpPr>
          <p:nvPr/>
        </p:nvSpPr>
        <p:spPr bwMode="auto">
          <a:xfrm>
            <a:off x="4740275" y="4044950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Line 61"/>
          <p:cNvSpPr>
            <a:spLocks noChangeShapeType="1"/>
          </p:cNvSpPr>
          <p:nvPr/>
        </p:nvSpPr>
        <p:spPr bwMode="auto">
          <a:xfrm>
            <a:off x="4740275" y="3935413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Line 62"/>
          <p:cNvSpPr>
            <a:spLocks noChangeShapeType="1"/>
          </p:cNvSpPr>
          <p:nvPr/>
        </p:nvSpPr>
        <p:spPr bwMode="auto">
          <a:xfrm>
            <a:off x="4740275" y="4156075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5" name="Rectangle 63"/>
          <p:cNvSpPr>
            <a:spLocks noChangeArrowheads="1"/>
          </p:cNvSpPr>
          <p:nvPr/>
        </p:nvSpPr>
        <p:spPr bwMode="auto">
          <a:xfrm>
            <a:off x="5348288" y="3713163"/>
            <a:ext cx="520700" cy="554037"/>
          </a:xfrm>
          <a:prstGeom prst="rect">
            <a:avLst/>
          </a:prstGeom>
          <a:solidFill>
            <a:srgbClr val="8FAE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5876" name="Line 64"/>
          <p:cNvSpPr>
            <a:spLocks noChangeShapeType="1"/>
          </p:cNvSpPr>
          <p:nvPr/>
        </p:nvSpPr>
        <p:spPr bwMode="auto">
          <a:xfrm>
            <a:off x="5434013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7" name="Line 65"/>
          <p:cNvSpPr>
            <a:spLocks noChangeShapeType="1"/>
          </p:cNvSpPr>
          <p:nvPr/>
        </p:nvSpPr>
        <p:spPr bwMode="auto">
          <a:xfrm>
            <a:off x="5608638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8" name="Line 66"/>
          <p:cNvSpPr>
            <a:spLocks noChangeShapeType="1"/>
          </p:cNvSpPr>
          <p:nvPr/>
        </p:nvSpPr>
        <p:spPr bwMode="auto">
          <a:xfrm>
            <a:off x="5521325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9" name="Line 67"/>
          <p:cNvSpPr>
            <a:spLocks noChangeShapeType="1"/>
          </p:cNvSpPr>
          <p:nvPr/>
        </p:nvSpPr>
        <p:spPr bwMode="auto">
          <a:xfrm>
            <a:off x="5695950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Line 68"/>
          <p:cNvSpPr>
            <a:spLocks noChangeShapeType="1"/>
          </p:cNvSpPr>
          <p:nvPr/>
        </p:nvSpPr>
        <p:spPr bwMode="auto">
          <a:xfrm>
            <a:off x="5781675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Line 69"/>
          <p:cNvSpPr>
            <a:spLocks noChangeShapeType="1"/>
          </p:cNvSpPr>
          <p:nvPr/>
        </p:nvSpPr>
        <p:spPr bwMode="auto">
          <a:xfrm>
            <a:off x="5348288" y="3824288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2" name="Line 70"/>
          <p:cNvSpPr>
            <a:spLocks noChangeShapeType="1"/>
          </p:cNvSpPr>
          <p:nvPr/>
        </p:nvSpPr>
        <p:spPr bwMode="auto">
          <a:xfrm>
            <a:off x="5348288" y="4044950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3" name="Line 71"/>
          <p:cNvSpPr>
            <a:spLocks noChangeShapeType="1"/>
          </p:cNvSpPr>
          <p:nvPr/>
        </p:nvSpPr>
        <p:spPr bwMode="auto">
          <a:xfrm>
            <a:off x="5348288" y="3935413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Line 72"/>
          <p:cNvSpPr>
            <a:spLocks noChangeShapeType="1"/>
          </p:cNvSpPr>
          <p:nvPr/>
        </p:nvSpPr>
        <p:spPr bwMode="auto">
          <a:xfrm>
            <a:off x="5348288" y="4156075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Rectangle 73"/>
          <p:cNvSpPr>
            <a:spLocks noChangeArrowheads="1"/>
          </p:cNvSpPr>
          <p:nvPr/>
        </p:nvSpPr>
        <p:spPr bwMode="auto">
          <a:xfrm>
            <a:off x="5956300" y="3713163"/>
            <a:ext cx="520700" cy="554037"/>
          </a:xfrm>
          <a:prstGeom prst="rect">
            <a:avLst/>
          </a:prstGeom>
          <a:solidFill>
            <a:srgbClr val="8FAE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5886" name="Line 74"/>
          <p:cNvSpPr>
            <a:spLocks noChangeShapeType="1"/>
          </p:cNvSpPr>
          <p:nvPr/>
        </p:nvSpPr>
        <p:spPr bwMode="auto">
          <a:xfrm>
            <a:off x="6042025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7" name="Line 75"/>
          <p:cNvSpPr>
            <a:spLocks noChangeShapeType="1"/>
          </p:cNvSpPr>
          <p:nvPr/>
        </p:nvSpPr>
        <p:spPr bwMode="auto">
          <a:xfrm>
            <a:off x="6216650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8" name="Line 76"/>
          <p:cNvSpPr>
            <a:spLocks noChangeShapeType="1"/>
          </p:cNvSpPr>
          <p:nvPr/>
        </p:nvSpPr>
        <p:spPr bwMode="auto">
          <a:xfrm>
            <a:off x="6129338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9" name="Line 77"/>
          <p:cNvSpPr>
            <a:spLocks noChangeShapeType="1"/>
          </p:cNvSpPr>
          <p:nvPr/>
        </p:nvSpPr>
        <p:spPr bwMode="auto">
          <a:xfrm>
            <a:off x="6303963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0" name="Line 78"/>
          <p:cNvSpPr>
            <a:spLocks noChangeShapeType="1"/>
          </p:cNvSpPr>
          <p:nvPr/>
        </p:nvSpPr>
        <p:spPr bwMode="auto">
          <a:xfrm>
            <a:off x="6389688" y="37131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1" name="Line 79"/>
          <p:cNvSpPr>
            <a:spLocks noChangeShapeType="1"/>
          </p:cNvSpPr>
          <p:nvPr/>
        </p:nvSpPr>
        <p:spPr bwMode="auto">
          <a:xfrm>
            <a:off x="5956300" y="3824288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2" name="Line 80"/>
          <p:cNvSpPr>
            <a:spLocks noChangeShapeType="1"/>
          </p:cNvSpPr>
          <p:nvPr/>
        </p:nvSpPr>
        <p:spPr bwMode="auto">
          <a:xfrm>
            <a:off x="5956300" y="4044950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3" name="Line 81"/>
          <p:cNvSpPr>
            <a:spLocks noChangeShapeType="1"/>
          </p:cNvSpPr>
          <p:nvPr/>
        </p:nvSpPr>
        <p:spPr bwMode="auto">
          <a:xfrm>
            <a:off x="5956300" y="3935413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4" name="Line 82"/>
          <p:cNvSpPr>
            <a:spLocks noChangeShapeType="1"/>
          </p:cNvSpPr>
          <p:nvPr/>
        </p:nvSpPr>
        <p:spPr bwMode="auto">
          <a:xfrm>
            <a:off x="5956300" y="4156075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5" name="Rectangle 83"/>
          <p:cNvSpPr>
            <a:spLocks noChangeArrowheads="1"/>
          </p:cNvSpPr>
          <p:nvPr/>
        </p:nvSpPr>
        <p:spPr bwMode="auto">
          <a:xfrm>
            <a:off x="5956300" y="3048000"/>
            <a:ext cx="520700" cy="554038"/>
          </a:xfrm>
          <a:prstGeom prst="rect">
            <a:avLst/>
          </a:prstGeom>
          <a:solidFill>
            <a:srgbClr val="8FAE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5896" name="Line 84"/>
          <p:cNvSpPr>
            <a:spLocks noChangeShapeType="1"/>
          </p:cNvSpPr>
          <p:nvPr/>
        </p:nvSpPr>
        <p:spPr bwMode="auto">
          <a:xfrm>
            <a:off x="6042025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7" name="Line 85"/>
          <p:cNvSpPr>
            <a:spLocks noChangeShapeType="1"/>
          </p:cNvSpPr>
          <p:nvPr/>
        </p:nvSpPr>
        <p:spPr bwMode="auto">
          <a:xfrm>
            <a:off x="6216650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8" name="Line 86"/>
          <p:cNvSpPr>
            <a:spLocks noChangeShapeType="1"/>
          </p:cNvSpPr>
          <p:nvPr/>
        </p:nvSpPr>
        <p:spPr bwMode="auto">
          <a:xfrm>
            <a:off x="6129338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9" name="Line 87"/>
          <p:cNvSpPr>
            <a:spLocks noChangeShapeType="1"/>
          </p:cNvSpPr>
          <p:nvPr/>
        </p:nvSpPr>
        <p:spPr bwMode="auto">
          <a:xfrm>
            <a:off x="6303963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0" name="Line 88"/>
          <p:cNvSpPr>
            <a:spLocks noChangeShapeType="1"/>
          </p:cNvSpPr>
          <p:nvPr/>
        </p:nvSpPr>
        <p:spPr bwMode="auto">
          <a:xfrm>
            <a:off x="6389688" y="3048000"/>
            <a:ext cx="0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1" name="Line 89"/>
          <p:cNvSpPr>
            <a:spLocks noChangeShapeType="1"/>
          </p:cNvSpPr>
          <p:nvPr/>
        </p:nvSpPr>
        <p:spPr bwMode="auto">
          <a:xfrm>
            <a:off x="5956300" y="3159125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2" name="Line 90"/>
          <p:cNvSpPr>
            <a:spLocks noChangeShapeType="1"/>
          </p:cNvSpPr>
          <p:nvPr/>
        </p:nvSpPr>
        <p:spPr bwMode="auto">
          <a:xfrm>
            <a:off x="5956300" y="3379788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3" name="Line 91"/>
          <p:cNvSpPr>
            <a:spLocks noChangeShapeType="1"/>
          </p:cNvSpPr>
          <p:nvPr/>
        </p:nvSpPr>
        <p:spPr bwMode="auto">
          <a:xfrm>
            <a:off x="5956300" y="3270250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4" name="Line 92"/>
          <p:cNvSpPr>
            <a:spLocks noChangeShapeType="1"/>
          </p:cNvSpPr>
          <p:nvPr/>
        </p:nvSpPr>
        <p:spPr bwMode="auto">
          <a:xfrm>
            <a:off x="5956300" y="3490913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5" name="AutoShape 93"/>
          <p:cNvSpPr>
            <a:spLocks noChangeArrowheads="1"/>
          </p:cNvSpPr>
          <p:nvPr/>
        </p:nvSpPr>
        <p:spPr bwMode="auto">
          <a:xfrm>
            <a:off x="4051300" y="3429000"/>
            <a:ext cx="520700" cy="444500"/>
          </a:xfrm>
          <a:prstGeom prst="rightArrow">
            <a:avLst>
              <a:gd name="adj1" fmla="val 50000"/>
              <a:gd name="adj2" fmla="val 29286"/>
            </a:avLst>
          </a:prstGeom>
          <a:solidFill>
            <a:srgbClr val="3366FF"/>
          </a:solidFill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228600" y="3276600"/>
            <a:ext cx="2438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Chunked</a:t>
            </a:r>
          </a:p>
        </p:txBody>
      </p:sp>
      <p:sp>
        <p:nvSpPr>
          <p:cNvPr id="98" name="Text Box 95"/>
          <p:cNvSpPr txBox="1">
            <a:spLocks noChangeArrowheads="1"/>
          </p:cNvSpPr>
          <p:nvPr/>
        </p:nvSpPr>
        <p:spPr bwMode="auto">
          <a:xfrm>
            <a:off x="304800" y="4800600"/>
            <a:ext cx="2438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Chunked &amp; Compressed</a:t>
            </a:r>
          </a:p>
        </p:txBody>
      </p:sp>
      <p:grpSp>
        <p:nvGrpSpPr>
          <p:cNvPr id="99" name="Group 97"/>
          <p:cNvGrpSpPr>
            <a:grpSpLocks/>
          </p:cNvGrpSpPr>
          <p:nvPr/>
        </p:nvGrpSpPr>
        <p:grpSpPr bwMode="auto">
          <a:xfrm>
            <a:off x="2209800" y="1371600"/>
            <a:ext cx="1670050" cy="1066800"/>
            <a:chOff x="576" y="816"/>
            <a:chExt cx="864" cy="480"/>
          </a:xfrm>
          <a:solidFill>
            <a:srgbClr val="8FAEEA"/>
          </a:solidFill>
        </p:grpSpPr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576" y="816"/>
              <a:ext cx="864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1" name="Line 99"/>
            <p:cNvSpPr>
              <a:spLocks noChangeShapeType="1"/>
            </p:cNvSpPr>
            <p:nvPr/>
          </p:nvSpPr>
          <p:spPr bwMode="auto">
            <a:xfrm>
              <a:off x="115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Line 100"/>
            <p:cNvSpPr>
              <a:spLocks noChangeShapeType="1"/>
            </p:cNvSpPr>
            <p:nvPr/>
          </p:nvSpPr>
          <p:spPr bwMode="auto">
            <a:xfrm>
              <a:off x="120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" name="Line 101"/>
            <p:cNvSpPr>
              <a:spLocks noChangeShapeType="1"/>
            </p:cNvSpPr>
            <p:nvPr/>
          </p:nvSpPr>
          <p:spPr bwMode="auto">
            <a:xfrm>
              <a:off x="124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4" name="Line 102"/>
            <p:cNvSpPr>
              <a:spLocks noChangeShapeType="1"/>
            </p:cNvSpPr>
            <p:nvPr/>
          </p:nvSpPr>
          <p:spPr bwMode="auto">
            <a:xfrm>
              <a:off x="129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5" name="Line 103"/>
            <p:cNvSpPr>
              <a:spLocks noChangeShapeType="1"/>
            </p:cNvSpPr>
            <p:nvPr/>
          </p:nvSpPr>
          <p:spPr bwMode="auto">
            <a:xfrm>
              <a:off x="134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6" name="Line 104"/>
            <p:cNvSpPr>
              <a:spLocks noChangeShapeType="1"/>
            </p:cNvSpPr>
            <p:nvPr/>
          </p:nvSpPr>
          <p:spPr bwMode="auto">
            <a:xfrm>
              <a:off x="139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7" name="Line 105"/>
            <p:cNvSpPr>
              <a:spLocks noChangeShapeType="1"/>
            </p:cNvSpPr>
            <p:nvPr/>
          </p:nvSpPr>
          <p:spPr bwMode="auto">
            <a:xfrm>
              <a:off x="576" y="864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8" name="Line 106"/>
            <p:cNvSpPr>
              <a:spLocks noChangeShapeType="1"/>
            </p:cNvSpPr>
            <p:nvPr/>
          </p:nvSpPr>
          <p:spPr bwMode="auto">
            <a:xfrm>
              <a:off x="576" y="912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9" name="Line 107"/>
            <p:cNvSpPr>
              <a:spLocks noChangeShapeType="1"/>
            </p:cNvSpPr>
            <p:nvPr/>
          </p:nvSpPr>
          <p:spPr bwMode="auto">
            <a:xfrm>
              <a:off x="86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0" name="Line 108"/>
            <p:cNvSpPr>
              <a:spLocks noChangeShapeType="1"/>
            </p:cNvSpPr>
            <p:nvPr/>
          </p:nvSpPr>
          <p:spPr bwMode="auto">
            <a:xfrm>
              <a:off x="91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1" name="Line 109"/>
            <p:cNvSpPr>
              <a:spLocks noChangeShapeType="1"/>
            </p:cNvSpPr>
            <p:nvPr/>
          </p:nvSpPr>
          <p:spPr bwMode="auto">
            <a:xfrm>
              <a:off x="96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2" name="Line 110"/>
            <p:cNvSpPr>
              <a:spLocks noChangeShapeType="1"/>
            </p:cNvSpPr>
            <p:nvPr/>
          </p:nvSpPr>
          <p:spPr bwMode="auto">
            <a:xfrm>
              <a:off x="100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" name="Line 111"/>
            <p:cNvSpPr>
              <a:spLocks noChangeShapeType="1"/>
            </p:cNvSpPr>
            <p:nvPr/>
          </p:nvSpPr>
          <p:spPr bwMode="auto">
            <a:xfrm>
              <a:off x="105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" name="Line 112"/>
            <p:cNvSpPr>
              <a:spLocks noChangeShapeType="1"/>
            </p:cNvSpPr>
            <p:nvPr/>
          </p:nvSpPr>
          <p:spPr bwMode="auto">
            <a:xfrm>
              <a:off x="110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5" name="Line 113"/>
            <p:cNvSpPr>
              <a:spLocks noChangeShapeType="1"/>
            </p:cNvSpPr>
            <p:nvPr/>
          </p:nvSpPr>
          <p:spPr bwMode="auto">
            <a:xfrm>
              <a:off x="57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6" name="Line 114"/>
            <p:cNvSpPr>
              <a:spLocks noChangeShapeType="1"/>
            </p:cNvSpPr>
            <p:nvPr/>
          </p:nvSpPr>
          <p:spPr bwMode="auto">
            <a:xfrm>
              <a:off x="62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7" name="Line 115"/>
            <p:cNvSpPr>
              <a:spLocks noChangeShapeType="1"/>
            </p:cNvSpPr>
            <p:nvPr/>
          </p:nvSpPr>
          <p:spPr bwMode="auto">
            <a:xfrm>
              <a:off x="67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8" name="Line 116"/>
            <p:cNvSpPr>
              <a:spLocks noChangeShapeType="1"/>
            </p:cNvSpPr>
            <p:nvPr/>
          </p:nvSpPr>
          <p:spPr bwMode="auto">
            <a:xfrm>
              <a:off x="72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9" name="Line 117"/>
            <p:cNvSpPr>
              <a:spLocks noChangeShapeType="1"/>
            </p:cNvSpPr>
            <p:nvPr/>
          </p:nvSpPr>
          <p:spPr bwMode="auto">
            <a:xfrm>
              <a:off x="76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0" name="Line 118"/>
            <p:cNvSpPr>
              <a:spLocks noChangeShapeType="1"/>
            </p:cNvSpPr>
            <p:nvPr/>
          </p:nvSpPr>
          <p:spPr bwMode="auto">
            <a:xfrm>
              <a:off x="81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1" name="Line 119"/>
            <p:cNvSpPr>
              <a:spLocks noChangeShapeType="1"/>
            </p:cNvSpPr>
            <p:nvPr/>
          </p:nvSpPr>
          <p:spPr bwMode="auto">
            <a:xfrm>
              <a:off x="576" y="960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2" name="Line 120"/>
            <p:cNvSpPr>
              <a:spLocks noChangeShapeType="1"/>
            </p:cNvSpPr>
            <p:nvPr/>
          </p:nvSpPr>
          <p:spPr bwMode="auto">
            <a:xfrm>
              <a:off x="576" y="1008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3" name="Line 121"/>
            <p:cNvSpPr>
              <a:spLocks noChangeShapeType="1"/>
            </p:cNvSpPr>
            <p:nvPr/>
          </p:nvSpPr>
          <p:spPr bwMode="auto">
            <a:xfrm>
              <a:off x="576" y="1056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4" name="Line 122"/>
            <p:cNvSpPr>
              <a:spLocks noChangeShapeType="1"/>
            </p:cNvSpPr>
            <p:nvPr/>
          </p:nvSpPr>
          <p:spPr bwMode="auto">
            <a:xfrm>
              <a:off x="576" y="1104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" name="Line 123"/>
            <p:cNvSpPr>
              <a:spLocks noChangeShapeType="1"/>
            </p:cNvSpPr>
            <p:nvPr/>
          </p:nvSpPr>
          <p:spPr bwMode="auto">
            <a:xfrm>
              <a:off x="576" y="1152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6" name="Line 124"/>
            <p:cNvSpPr>
              <a:spLocks noChangeShapeType="1"/>
            </p:cNvSpPr>
            <p:nvPr/>
          </p:nvSpPr>
          <p:spPr bwMode="auto">
            <a:xfrm>
              <a:off x="576" y="1200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7" name="Line 125"/>
            <p:cNvSpPr>
              <a:spLocks noChangeShapeType="1"/>
            </p:cNvSpPr>
            <p:nvPr/>
          </p:nvSpPr>
          <p:spPr bwMode="auto">
            <a:xfrm>
              <a:off x="576" y="1248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5909" name="AutoShape 126"/>
          <p:cNvSpPr>
            <a:spLocks noChangeArrowheads="1"/>
          </p:cNvSpPr>
          <p:nvPr/>
        </p:nvSpPr>
        <p:spPr bwMode="auto">
          <a:xfrm>
            <a:off x="4081463" y="5045075"/>
            <a:ext cx="557212" cy="425450"/>
          </a:xfrm>
          <a:prstGeom prst="rightArrow">
            <a:avLst>
              <a:gd name="adj1" fmla="val 50000"/>
              <a:gd name="adj2" fmla="val 32743"/>
            </a:avLst>
          </a:prstGeom>
          <a:solidFill>
            <a:srgbClr val="3366FF"/>
          </a:solidFill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grpSp>
        <p:nvGrpSpPr>
          <p:cNvPr id="129" name="Group 127"/>
          <p:cNvGrpSpPr>
            <a:grpSpLocks/>
          </p:cNvGrpSpPr>
          <p:nvPr/>
        </p:nvGrpSpPr>
        <p:grpSpPr bwMode="auto">
          <a:xfrm>
            <a:off x="4953000" y="4795838"/>
            <a:ext cx="371475" cy="355600"/>
            <a:chOff x="576" y="480"/>
            <a:chExt cx="288" cy="240"/>
          </a:xfrm>
          <a:solidFill>
            <a:srgbClr val="8FAEEA"/>
          </a:solidFill>
        </p:grpSpPr>
        <p:sp>
          <p:nvSpPr>
            <p:cNvPr id="130" name="Rectangle 128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1" name="Line 129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2" name="Line 130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3" name="Line 131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4" name="Line 132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5" name="Line 133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6" name="Line 134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7" name="Line 135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8" name="Line 136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9" name="Line 137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40" name="Group 138"/>
          <p:cNvGrpSpPr>
            <a:grpSpLocks/>
          </p:cNvGrpSpPr>
          <p:nvPr/>
        </p:nvGrpSpPr>
        <p:grpSpPr bwMode="auto">
          <a:xfrm>
            <a:off x="5416550" y="4795838"/>
            <a:ext cx="371475" cy="355600"/>
            <a:chOff x="576" y="480"/>
            <a:chExt cx="288" cy="240"/>
          </a:xfrm>
          <a:solidFill>
            <a:srgbClr val="8FAEEA"/>
          </a:solidFill>
        </p:grpSpPr>
        <p:sp>
          <p:nvSpPr>
            <p:cNvPr id="141" name="Rectangle 139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2" name="Line 140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3" name="Line 141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4" name="Line 142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5" name="Line 143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6" name="Line 144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7" name="Line 145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8" name="Line 146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9" name="Line 147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0" name="Line 148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51" name="Group 149"/>
          <p:cNvGrpSpPr>
            <a:grpSpLocks/>
          </p:cNvGrpSpPr>
          <p:nvPr/>
        </p:nvGrpSpPr>
        <p:grpSpPr bwMode="auto">
          <a:xfrm>
            <a:off x="5880100" y="4795838"/>
            <a:ext cx="371475" cy="355600"/>
            <a:chOff x="576" y="480"/>
            <a:chExt cx="288" cy="240"/>
          </a:xfrm>
          <a:solidFill>
            <a:srgbClr val="8FAEEA"/>
          </a:solidFill>
        </p:grpSpPr>
        <p:sp>
          <p:nvSpPr>
            <p:cNvPr id="152" name="Rectangle 15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3" name="Line 15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4" name="Line 15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5" name="Line 15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6" name="Line 15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7" name="Line 15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8" name="Line 15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9" name="Line 15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0" name="Line 15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1" name="Line 15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62" name="Group 160"/>
          <p:cNvGrpSpPr>
            <a:grpSpLocks/>
          </p:cNvGrpSpPr>
          <p:nvPr/>
        </p:nvGrpSpPr>
        <p:grpSpPr bwMode="auto">
          <a:xfrm>
            <a:off x="4953000" y="5257800"/>
            <a:ext cx="371475" cy="355600"/>
            <a:chOff x="576" y="480"/>
            <a:chExt cx="288" cy="240"/>
          </a:xfrm>
          <a:solidFill>
            <a:srgbClr val="8FAEEA"/>
          </a:solidFill>
        </p:grpSpPr>
        <p:sp>
          <p:nvSpPr>
            <p:cNvPr id="163" name="Rectangle 16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4" name="Line 16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5" name="Line 16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6" name="Line 16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7" name="Line 16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8" name="Line 16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9" name="Line 16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0" name="Line 16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1" name="Line 16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2" name="Line 17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73" name="Group 171"/>
          <p:cNvGrpSpPr>
            <a:grpSpLocks/>
          </p:cNvGrpSpPr>
          <p:nvPr/>
        </p:nvGrpSpPr>
        <p:grpSpPr bwMode="auto">
          <a:xfrm>
            <a:off x="5416550" y="5257800"/>
            <a:ext cx="371475" cy="355600"/>
            <a:chOff x="576" y="480"/>
            <a:chExt cx="288" cy="240"/>
          </a:xfrm>
          <a:solidFill>
            <a:srgbClr val="8FAEEA"/>
          </a:solidFill>
        </p:grpSpPr>
        <p:sp>
          <p:nvSpPr>
            <p:cNvPr id="174" name="Rectangle 172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5" name="Line 173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6" name="Line 174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7" name="Line 175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8" name="Line 176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9" name="Line 177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0" name="Line 178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" name="Line 179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2" name="Line 180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" name="Line 181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84" name="Group 182"/>
          <p:cNvGrpSpPr>
            <a:grpSpLocks/>
          </p:cNvGrpSpPr>
          <p:nvPr/>
        </p:nvGrpSpPr>
        <p:grpSpPr bwMode="auto">
          <a:xfrm>
            <a:off x="5880100" y="5257800"/>
            <a:ext cx="371475" cy="355600"/>
            <a:chOff x="576" y="480"/>
            <a:chExt cx="288" cy="240"/>
          </a:xfrm>
          <a:solidFill>
            <a:srgbClr val="8FAEEA"/>
          </a:solidFill>
        </p:grpSpPr>
        <p:sp>
          <p:nvSpPr>
            <p:cNvPr id="185" name="Rectangle 183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6" name="Line 184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" name="Line 185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8" name="Line 186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" name="Line 187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0" name="Line 188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1" name="Line 189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2" name="Line 190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3" name="Line 191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4" name="Line 192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5916" name="Text Box 101"/>
          <p:cNvSpPr txBox="1">
            <a:spLocks noChangeArrowheads="1"/>
          </p:cNvSpPr>
          <p:nvPr/>
        </p:nvSpPr>
        <p:spPr bwMode="auto">
          <a:xfrm>
            <a:off x="6705600" y="3114675"/>
            <a:ext cx="2438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800" b="1">
                <a:latin typeface="Arial" charset="0"/>
              </a:rPr>
              <a:t>Better access time for subsets;  extendible </a:t>
            </a:r>
          </a:p>
        </p:txBody>
      </p:sp>
      <p:sp>
        <p:nvSpPr>
          <p:cNvPr id="35917" name="Text Box 163"/>
          <p:cNvSpPr txBox="1">
            <a:spLocks noChangeArrowheads="1"/>
          </p:cNvSpPr>
          <p:nvPr/>
        </p:nvSpPr>
        <p:spPr bwMode="auto">
          <a:xfrm>
            <a:off x="6629400" y="4722813"/>
            <a:ext cx="24384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800" b="1">
                <a:latin typeface="Arial" charset="0"/>
              </a:rPr>
              <a:t>Improves storage efficiency, transmission speed</a:t>
            </a:r>
          </a:p>
        </p:txBody>
      </p:sp>
      <p:sp>
        <p:nvSpPr>
          <p:cNvPr id="197" name="Text Box 197"/>
          <p:cNvSpPr txBox="1">
            <a:spLocks noChangeArrowheads="1"/>
          </p:cNvSpPr>
          <p:nvPr/>
        </p:nvSpPr>
        <p:spPr bwMode="auto">
          <a:xfrm>
            <a:off x="228600" y="1447800"/>
            <a:ext cx="17414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Contiguous</a:t>
            </a:r>
          </a:p>
          <a:p>
            <a:pPr eaLnBrk="1" hangingPunct="1"/>
            <a:r>
              <a:rPr lang="en-US" altLang="x-none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(default)</a:t>
            </a:r>
          </a:p>
        </p:txBody>
      </p:sp>
      <p:sp>
        <p:nvSpPr>
          <p:cNvPr id="35919" name="AutoShape 93"/>
          <p:cNvSpPr>
            <a:spLocks noChangeArrowheads="1"/>
          </p:cNvSpPr>
          <p:nvPr/>
        </p:nvSpPr>
        <p:spPr bwMode="auto">
          <a:xfrm>
            <a:off x="4114800" y="1600200"/>
            <a:ext cx="520700" cy="444500"/>
          </a:xfrm>
          <a:prstGeom prst="rightArrow">
            <a:avLst>
              <a:gd name="adj1" fmla="val 50000"/>
              <a:gd name="adj2" fmla="val 29286"/>
            </a:avLst>
          </a:prstGeom>
          <a:solidFill>
            <a:srgbClr val="3366FF"/>
          </a:solidFill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grpSp>
        <p:nvGrpSpPr>
          <p:cNvPr id="199" name="Group 97"/>
          <p:cNvGrpSpPr>
            <a:grpSpLocks/>
          </p:cNvGrpSpPr>
          <p:nvPr/>
        </p:nvGrpSpPr>
        <p:grpSpPr bwMode="auto">
          <a:xfrm>
            <a:off x="4800600" y="1371600"/>
            <a:ext cx="1670050" cy="1066800"/>
            <a:chOff x="576" y="816"/>
            <a:chExt cx="864" cy="480"/>
          </a:xfrm>
          <a:solidFill>
            <a:srgbClr val="8FAEEA"/>
          </a:solidFill>
        </p:grpSpPr>
        <p:sp>
          <p:nvSpPr>
            <p:cNvPr id="200" name="Rectangle 98"/>
            <p:cNvSpPr>
              <a:spLocks noChangeArrowheads="1"/>
            </p:cNvSpPr>
            <p:nvPr/>
          </p:nvSpPr>
          <p:spPr bwMode="auto">
            <a:xfrm>
              <a:off x="576" y="816"/>
              <a:ext cx="864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1" name="Line 99"/>
            <p:cNvSpPr>
              <a:spLocks noChangeShapeType="1"/>
            </p:cNvSpPr>
            <p:nvPr/>
          </p:nvSpPr>
          <p:spPr bwMode="auto">
            <a:xfrm>
              <a:off x="115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2" name="Line 100"/>
            <p:cNvSpPr>
              <a:spLocks noChangeShapeType="1"/>
            </p:cNvSpPr>
            <p:nvPr/>
          </p:nvSpPr>
          <p:spPr bwMode="auto">
            <a:xfrm>
              <a:off x="120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3" name="Line 101"/>
            <p:cNvSpPr>
              <a:spLocks noChangeShapeType="1"/>
            </p:cNvSpPr>
            <p:nvPr/>
          </p:nvSpPr>
          <p:spPr bwMode="auto">
            <a:xfrm>
              <a:off x="124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4" name="Line 102"/>
            <p:cNvSpPr>
              <a:spLocks noChangeShapeType="1"/>
            </p:cNvSpPr>
            <p:nvPr/>
          </p:nvSpPr>
          <p:spPr bwMode="auto">
            <a:xfrm>
              <a:off x="129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5" name="Line 103"/>
            <p:cNvSpPr>
              <a:spLocks noChangeShapeType="1"/>
            </p:cNvSpPr>
            <p:nvPr/>
          </p:nvSpPr>
          <p:spPr bwMode="auto">
            <a:xfrm>
              <a:off x="134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6" name="Line 104"/>
            <p:cNvSpPr>
              <a:spLocks noChangeShapeType="1"/>
            </p:cNvSpPr>
            <p:nvPr/>
          </p:nvSpPr>
          <p:spPr bwMode="auto">
            <a:xfrm>
              <a:off x="139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7" name="Line 105"/>
            <p:cNvSpPr>
              <a:spLocks noChangeShapeType="1"/>
            </p:cNvSpPr>
            <p:nvPr/>
          </p:nvSpPr>
          <p:spPr bwMode="auto">
            <a:xfrm>
              <a:off x="576" y="864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8" name="Line 106"/>
            <p:cNvSpPr>
              <a:spLocks noChangeShapeType="1"/>
            </p:cNvSpPr>
            <p:nvPr/>
          </p:nvSpPr>
          <p:spPr bwMode="auto">
            <a:xfrm>
              <a:off x="576" y="912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9" name="Line 107"/>
            <p:cNvSpPr>
              <a:spLocks noChangeShapeType="1"/>
            </p:cNvSpPr>
            <p:nvPr/>
          </p:nvSpPr>
          <p:spPr bwMode="auto">
            <a:xfrm>
              <a:off x="86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0" name="Line 108"/>
            <p:cNvSpPr>
              <a:spLocks noChangeShapeType="1"/>
            </p:cNvSpPr>
            <p:nvPr/>
          </p:nvSpPr>
          <p:spPr bwMode="auto">
            <a:xfrm>
              <a:off x="91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1" name="Line 109"/>
            <p:cNvSpPr>
              <a:spLocks noChangeShapeType="1"/>
            </p:cNvSpPr>
            <p:nvPr/>
          </p:nvSpPr>
          <p:spPr bwMode="auto">
            <a:xfrm>
              <a:off x="96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2" name="Line 110"/>
            <p:cNvSpPr>
              <a:spLocks noChangeShapeType="1"/>
            </p:cNvSpPr>
            <p:nvPr/>
          </p:nvSpPr>
          <p:spPr bwMode="auto">
            <a:xfrm>
              <a:off x="100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3" name="Line 111"/>
            <p:cNvSpPr>
              <a:spLocks noChangeShapeType="1"/>
            </p:cNvSpPr>
            <p:nvPr/>
          </p:nvSpPr>
          <p:spPr bwMode="auto">
            <a:xfrm>
              <a:off x="105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4" name="Line 112"/>
            <p:cNvSpPr>
              <a:spLocks noChangeShapeType="1"/>
            </p:cNvSpPr>
            <p:nvPr/>
          </p:nvSpPr>
          <p:spPr bwMode="auto">
            <a:xfrm>
              <a:off x="110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5" name="Line 113"/>
            <p:cNvSpPr>
              <a:spLocks noChangeShapeType="1"/>
            </p:cNvSpPr>
            <p:nvPr/>
          </p:nvSpPr>
          <p:spPr bwMode="auto">
            <a:xfrm>
              <a:off x="57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6" name="Line 114"/>
            <p:cNvSpPr>
              <a:spLocks noChangeShapeType="1"/>
            </p:cNvSpPr>
            <p:nvPr/>
          </p:nvSpPr>
          <p:spPr bwMode="auto">
            <a:xfrm>
              <a:off x="62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7" name="Line 115"/>
            <p:cNvSpPr>
              <a:spLocks noChangeShapeType="1"/>
            </p:cNvSpPr>
            <p:nvPr/>
          </p:nvSpPr>
          <p:spPr bwMode="auto">
            <a:xfrm>
              <a:off x="67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8" name="Line 116"/>
            <p:cNvSpPr>
              <a:spLocks noChangeShapeType="1"/>
            </p:cNvSpPr>
            <p:nvPr/>
          </p:nvSpPr>
          <p:spPr bwMode="auto">
            <a:xfrm>
              <a:off x="72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9" name="Line 117"/>
            <p:cNvSpPr>
              <a:spLocks noChangeShapeType="1"/>
            </p:cNvSpPr>
            <p:nvPr/>
          </p:nvSpPr>
          <p:spPr bwMode="auto">
            <a:xfrm>
              <a:off x="76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0" name="Line 118"/>
            <p:cNvSpPr>
              <a:spLocks noChangeShapeType="1"/>
            </p:cNvSpPr>
            <p:nvPr/>
          </p:nvSpPr>
          <p:spPr bwMode="auto">
            <a:xfrm>
              <a:off x="81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1" name="Line 119"/>
            <p:cNvSpPr>
              <a:spLocks noChangeShapeType="1"/>
            </p:cNvSpPr>
            <p:nvPr/>
          </p:nvSpPr>
          <p:spPr bwMode="auto">
            <a:xfrm>
              <a:off x="576" y="960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2" name="Line 120"/>
            <p:cNvSpPr>
              <a:spLocks noChangeShapeType="1"/>
            </p:cNvSpPr>
            <p:nvPr/>
          </p:nvSpPr>
          <p:spPr bwMode="auto">
            <a:xfrm>
              <a:off x="576" y="1008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3" name="Line 121"/>
            <p:cNvSpPr>
              <a:spLocks noChangeShapeType="1"/>
            </p:cNvSpPr>
            <p:nvPr/>
          </p:nvSpPr>
          <p:spPr bwMode="auto">
            <a:xfrm>
              <a:off x="576" y="1056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4" name="Line 122"/>
            <p:cNvSpPr>
              <a:spLocks noChangeShapeType="1"/>
            </p:cNvSpPr>
            <p:nvPr/>
          </p:nvSpPr>
          <p:spPr bwMode="auto">
            <a:xfrm>
              <a:off x="576" y="1104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5" name="Line 123"/>
            <p:cNvSpPr>
              <a:spLocks noChangeShapeType="1"/>
            </p:cNvSpPr>
            <p:nvPr/>
          </p:nvSpPr>
          <p:spPr bwMode="auto">
            <a:xfrm>
              <a:off x="576" y="1152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6" name="Line 124"/>
            <p:cNvSpPr>
              <a:spLocks noChangeShapeType="1"/>
            </p:cNvSpPr>
            <p:nvPr/>
          </p:nvSpPr>
          <p:spPr bwMode="auto">
            <a:xfrm>
              <a:off x="576" y="1200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7" name="Line 125"/>
            <p:cNvSpPr>
              <a:spLocks noChangeShapeType="1"/>
            </p:cNvSpPr>
            <p:nvPr/>
          </p:nvSpPr>
          <p:spPr bwMode="auto">
            <a:xfrm>
              <a:off x="576" y="1248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5921" name="Text Box 101"/>
          <p:cNvSpPr txBox="1">
            <a:spLocks noChangeArrowheads="1"/>
          </p:cNvSpPr>
          <p:nvPr/>
        </p:nvSpPr>
        <p:spPr bwMode="auto">
          <a:xfrm>
            <a:off x="6705600" y="1219200"/>
            <a:ext cx="2438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800" b="1" dirty="0">
                <a:latin typeface="Arial" charset="0"/>
              </a:rPr>
              <a:t>Data elements stored physically adjacent to each other</a:t>
            </a:r>
          </a:p>
        </p:txBody>
      </p:sp>
      <p:grpSp>
        <p:nvGrpSpPr>
          <p:cNvPr id="229" name="Group 97"/>
          <p:cNvGrpSpPr>
            <a:grpSpLocks/>
          </p:cNvGrpSpPr>
          <p:nvPr/>
        </p:nvGrpSpPr>
        <p:grpSpPr bwMode="auto">
          <a:xfrm>
            <a:off x="2216150" y="3124200"/>
            <a:ext cx="1670050" cy="1066800"/>
            <a:chOff x="576" y="816"/>
            <a:chExt cx="864" cy="480"/>
          </a:xfrm>
          <a:solidFill>
            <a:srgbClr val="8FAEEA"/>
          </a:solidFill>
        </p:grpSpPr>
        <p:sp>
          <p:nvSpPr>
            <p:cNvPr id="230" name="Rectangle 98"/>
            <p:cNvSpPr>
              <a:spLocks noChangeArrowheads="1"/>
            </p:cNvSpPr>
            <p:nvPr/>
          </p:nvSpPr>
          <p:spPr bwMode="auto">
            <a:xfrm>
              <a:off x="576" y="816"/>
              <a:ext cx="864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1" name="Line 99"/>
            <p:cNvSpPr>
              <a:spLocks noChangeShapeType="1"/>
            </p:cNvSpPr>
            <p:nvPr/>
          </p:nvSpPr>
          <p:spPr bwMode="auto">
            <a:xfrm>
              <a:off x="115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2" name="Line 100"/>
            <p:cNvSpPr>
              <a:spLocks noChangeShapeType="1"/>
            </p:cNvSpPr>
            <p:nvPr/>
          </p:nvSpPr>
          <p:spPr bwMode="auto">
            <a:xfrm>
              <a:off x="120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3" name="Line 101"/>
            <p:cNvSpPr>
              <a:spLocks noChangeShapeType="1"/>
            </p:cNvSpPr>
            <p:nvPr/>
          </p:nvSpPr>
          <p:spPr bwMode="auto">
            <a:xfrm>
              <a:off x="124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4" name="Line 102"/>
            <p:cNvSpPr>
              <a:spLocks noChangeShapeType="1"/>
            </p:cNvSpPr>
            <p:nvPr/>
          </p:nvSpPr>
          <p:spPr bwMode="auto">
            <a:xfrm>
              <a:off x="129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5" name="Line 103"/>
            <p:cNvSpPr>
              <a:spLocks noChangeShapeType="1"/>
            </p:cNvSpPr>
            <p:nvPr/>
          </p:nvSpPr>
          <p:spPr bwMode="auto">
            <a:xfrm>
              <a:off x="134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6" name="Line 104"/>
            <p:cNvSpPr>
              <a:spLocks noChangeShapeType="1"/>
            </p:cNvSpPr>
            <p:nvPr/>
          </p:nvSpPr>
          <p:spPr bwMode="auto">
            <a:xfrm>
              <a:off x="139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7" name="Line 105"/>
            <p:cNvSpPr>
              <a:spLocks noChangeShapeType="1"/>
            </p:cNvSpPr>
            <p:nvPr/>
          </p:nvSpPr>
          <p:spPr bwMode="auto">
            <a:xfrm>
              <a:off x="576" y="864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8" name="Line 106"/>
            <p:cNvSpPr>
              <a:spLocks noChangeShapeType="1"/>
            </p:cNvSpPr>
            <p:nvPr/>
          </p:nvSpPr>
          <p:spPr bwMode="auto">
            <a:xfrm>
              <a:off x="576" y="912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9" name="Line 107"/>
            <p:cNvSpPr>
              <a:spLocks noChangeShapeType="1"/>
            </p:cNvSpPr>
            <p:nvPr/>
          </p:nvSpPr>
          <p:spPr bwMode="auto">
            <a:xfrm>
              <a:off x="86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0" name="Line 108"/>
            <p:cNvSpPr>
              <a:spLocks noChangeShapeType="1"/>
            </p:cNvSpPr>
            <p:nvPr/>
          </p:nvSpPr>
          <p:spPr bwMode="auto">
            <a:xfrm>
              <a:off x="91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1" name="Line 109"/>
            <p:cNvSpPr>
              <a:spLocks noChangeShapeType="1"/>
            </p:cNvSpPr>
            <p:nvPr/>
          </p:nvSpPr>
          <p:spPr bwMode="auto">
            <a:xfrm>
              <a:off x="96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2" name="Line 110"/>
            <p:cNvSpPr>
              <a:spLocks noChangeShapeType="1"/>
            </p:cNvSpPr>
            <p:nvPr/>
          </p:nvSpPr>
          <p:spPr bwMode="auto">
            <a:xfrm>
              <a:off x="100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3" name="Line 111"/>
            <p:cNvSpPr>
              <a:spLocks noChangeShapeType="1"/>
            </p:cNvSpPr>
            <p:nvPr/>
          </p:nvSpPr>
          <p:spPr bwMode="auto">
            <a:xfrm>
              <a:off x="105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4" name="Line 112"/>
            <p:cNvSpPr>
              <a:spLocks noChangeShapeType="1"/>
            </p:cNvSpPr>
            <p:nvPr/>
          </p:nvSpPr>
          <p:spPr bwMode="auto">
            <a:xfrm>
              <a:off x="110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5" name="Line 113"/>
            <p:cNvSpPr>
              <a:spLocks noChangeShapeType="1"/>
            </p:cNvSpPr>
            <p:nvPr/>
          </p:nvSpPr>
          <p:spPr bwMode="auto">
            <a:xfrm>
              <a:off x="57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6" name="Line 114"/>
            <p:cNvSpPr>
              <a:spLocks noChangeShapeType="1"/>
            </p:cNvSpPr>
            <p:nvPr/>
          </p:nvSpPr>
          <p:spPr bwMode="auto">
            <a:xfrm>
              <a:off x="62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7" name="Line 115"/>
            <p:cNvSpPr>
              <a:spLocks noChangeShapeType="1"/>
            </p:cNvSpPr>
            <p:nvPr/>
          </p:nvSpPr>
          <p:spPr bwMode="auto">
            <a:xfrm>
              <a:off x="67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8" name="Line 116"/>
            <p:cNvSpPr>
              <a:spLocks noChangeShapeType="1"/>
            </p:cNvSpPr>
            <p:nvPr/>
          </p:nvSpPr>
          <p:spPr bwMode="auto">
            <a:xfrm>
              <a:off x="72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9" name="Line 117"/>
            <p:cNvSpPr>
              <a:spLocks noChangeShapeType="1"/>
            </p:cNvSpPr>
            <p:nvPr/>
          </p:nvSpPr>
          <p:spPr bwMode="auto">
            <a:xfrm>
              <a:off x="76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0" name="Line 118"/>
            <p:cNvSpPr>
              <a:spLocks noChangeShapeType="1"/>
            </p:cNvSpPr>
            <p:nvPr/>
          </p:nvSpPr>
          <p:spPr bwMode="auto">
            <a:xfrm>
              <a:off x="81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1" name="Line 119"/>
            <p:cNvSpPr>
              <a:spLocks noChangeShapeType="1"/>
            </p:cNvSpPr>
            <p:nvPr/>
          </p:nvSpPr>
          <p:spPr bwMode="auto">
            <a:xfrm>
              <a:off x="576" y="960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2" name="Line 120"/>
            <p:cNvSpPr>
              <a:spLocks noChangeShapeType="1"/>
            </p:cNvSpPr>
            <p:nvPr/>
          </p:nvSpPr>
          <p:spPr bwMode="auto">
            <a:xfrm>
              <a:off x="576" y="1008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3" name="Line 121"/>
            <p:cNvSpPr>
              <a:spLocks noChangeShapeType="1"/>
            </p:cNvSpPr>
            <p:nvPr/>
          </p:nvSpPr>
          <p:spPr bwMode="auto">
            <a:xfrm>
              <a:off x="576" y="1056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4" name="Line 122"/>
            <p:cNvSpPr>
              <a:spLocks noChangeShapeType="1"/>
            </p:cNvSpPr>
            <p:nvPr/>
          </p:nvSpPr>
          <p:spPr bwMode="auto">
            <a:xfrm>
              <a:off x="576" y="1104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" name="Line 123"/>
            <p:cNvSpPr>
              <a:spLocks noChangeShapeType="1"/>
            </p:cNvSpPr>
            <p:nvPr/>
          </p:nvSpPr>
          <p:spPr bwMode="auto">
            <a:xfrm>
              <a:off x="576" y="1152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" name="Line 124"/>
            <p:cNvSpPr>
              <a:spLocks noChangeShapeType="1"/>
            </p:cNvSpPr>
            <p:nvPr/>
          </p:nvSpPr>
          <p:spPr bwMode="auto">
            <a:xfrm>
              <a:off x="576" y="1200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7" name="Line 125"/>
            <p:cNvSpPr>
              <a:spLocks noChangeShapeType="1"/>
            </p:cNvSpPr>
            <p:nvPr/>
          </p:nvSpPr>
          <p:spPr bwMode="auto">
            <a:xfrm>
              <a:off x="576" y="1248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58" name="Group 97"/>
          <p:cNvGrpSpPr>
            <a:grpSpLocks/>
          </p:cNvGrpSpPr>
          <p:nvPr/>
        </p:nvGrpSpPr>
        <p:grpSpPr bwMode="auto">
          <a:xfrm>
            <a:off x="2209800" y="4724400"/>
            <a:ext cx="1670050" cy="1066800"/>
            <a:chOff x="576" y="816"/>
            <a:chExt cx="864" cy="480"/>
          </a:xfrm>
          <a:solidFill>
            <a:srgbClr val="8FAEEA"/>
          </a:solidFill>
        </p:grpSpPr>
        <p:sp>
          <p:nvSpPr>
            <p:cNvPr id="259" name="Rectangle 98"/>
            <p:cNvSpPr>
              <a:spLocks noChangeArrowheads="1"/>
            </p:cNvSpPr>
            <p:nvPr/>
          </p:nvSpPr>
          <p:spPr bwMode="auto">
            <a:xfrm>
              <a:off x="576" y="816"/>
              <a:ext cx="864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0" name="Line 99"/>
            <p:cNvSpPr>
              <a:spLocks noChangeShapeType="1"/>
            </p:cNvSpPr>
            <p:nvPr/>
          </p:nvSpPr>
          <p:spPr bwMode="auto">
            <a:xfrm>
              <a:off x="115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1" name="Line 100"/>
            <p:cNvSpPr>
              <a:spLocks noChangeShapeType="1"/>
            </p:cNvSpPr>
            <p:nvPr/>
          </p:nvSpPr>
          <p:spPr bwMode="auto">
            <a:xfrm>
              <a:off x="120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2" name="Line 101"/>
            <p:cNvSpPr>
              <a:spLocks noChangeShapeType="1"/>
            </p:cNvSpPr>
            <p:nvPr/>
          </p:nvSpPr>
          <p:spPr bwMode="auto">
            <a:xfrm>
              <a:off x="124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3" name="Line 102"/>
            <p:cNvSpPr>
              <a:spLocks noChangeShapeType="1"/>
            </p:cNvSpPr>
            <p:nvPr/>
          </p:nvSpPr>
          <p:spPr bwMode="auto">
            <a:xfrm>
              <a:off x="129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4" name="Line 103"/>
            <p:cNvSpPr>
              <a:spLocks noChangeShapeType="1"/>
            </p:cNvSpPr>
            <p:nvPr/>
          </p:nvSpPr>
          <p:spPr bwMode="auto">
            <a:xfrm>
              <a:off x="134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5" name="Line 104"/>
            <p:cNvSpPr>
              <a:spLocks noChangeShapeType="1"/>
            </p:cNvSpPr>
            <p:nvPr/>
          </p:nvSpPr>
          <p:spPr bwMode="auto">
            <a:xfrm>
              <a:off x="139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6" name="Line 105"/>
            <p:cNvSpPr>
              <a:spLocks noChangeShapeType="1"/>
            </p:cNvSpPr>
            <p:nvPr/>
          </p:nvSpPr>
          <p:spPr bwMode="auto">
            <a:xfrm>
              <a:off x="576" y="864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7" name="Line 106"/>
            <p:cNvSpPr>
              <a:spLocks noChangeShapeType="1"/>
            </p:cNvSpPr>
            <p:nvPr/>
          </p:nvSpPr>
          <p:spPr bwMode="auto">
            <a:xfrm>
              <a:off x="576" y="912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8" name="Line 107"/>
            <p:cNvSpPr>
              <a:spLocks noChangeShapeType="1"/>
            </p:cNvSpPr>
            <p:nvPr/>
          </p:nvSpPr>
          <p:spPr bwMode="auto">
            <a:xfrm>
              <a:off x="86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9" name="Line 108"/>
            <p:cNvSpPr>
              <a:spLocks noChangeShapeType="1"/>
            </p:cNvSpPr>
            <p:nvPr/>
          </p:nvSpPr>
          <p:spPr bwMode="auto">
            <a:xfrm>
              <a:off x="91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0" name="Line 109"/>
            <p:cNvSpPr>
              <a:spLocks noChangeShapeType="1"/>
            </p:cNvSpPr>
            <p:nvPr/>
          </p:nvSpPr>
          <p:spPr bwMode="auto">
            <a:xfrm>
              <a:off x="96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1" name="Line 110"/>
            <p:cNvSpPr>
              <a:spLocks noChangeShapeType="1"/>
            </p:cNvSpPr>
            <p:nvPr/>
          </p:nvSpPr>
          <p:spPr bwMode="auto">
            <a:xfrm>
              <a:off x="100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2" name="Line 111"/>
            <p:cNvSpPr>
              <a:spLocks noChangeShapeType="1"/>
            </p:cNvSpPr>
            <p:nvPr/>
          </p:nvSpPr>
          <p:spPr bwMode="auto">
            <a:xfrm>
              <a:off x="105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3" name="Line 112"/>
            <p:cNvSpPr>
              <a:spLocks noChangeShapeType="1"/>
            </p:cNvSpPr>
            <p:nvPr/>
          </p:nvSpPr>
          <p:spPr bwMode="auto">
            <a:xfrm>
              <a:off x="110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4" name="Line 113"/>
            <p:cNvSpPr>
              <a:spLocks noChangeShapeType="1"/>
            </p:cNvSpPr>
            <p:nvPr/>
          </p:nvSpPr>
          <p:spPr bwMode="auto">
            <a:xfrm>
              <a:off x="57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5" name="Line 114"/>
            <p:cNvSpPr>
              <a:spLocks noChangeShapeType="1"/>
            </p:cNvSpPr>
            <p:nvPr/>
          </p:nvSpPr>
          <p:spPr bwMode="auto">
            <a:xfrm>
              <a:off x="624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" name="Line 115"/>
            <p:cNvSpPr>
              <a:spLocks noChangeShapeType="1"/>
            </p:cNvSpPr>
            <p:nvPr/>
          </p:nvSpPr>
          <p:spPr bwMode="auto">
            <a:xfrm>
              <a:off x="672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" name="Line 116"/>
            <p:cNvSpPr>
              <a:spLocks noChangeShapeType="1"/>
            </p:cNvSpPr>
            <p:nvPr/>
          </p:nvSpPr>
          <p:spPr bwMode="auto">
            <a:xfrm>
              <a:off x="720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8" name="Line 117"/>
            <p:cNvSpPr>
              <a:spLocks noChangeShapeType="1"/>
            </p:cNvSpPr>
            <p:nvPr/>
          </p:nvSpPr>
          <p:spPr bwMode="auto">
            <a:xfrm>
              <a:off x="768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9" name="Line 118"/>
            <p:cNvSpPr>
              <a:spLocks noChangeShapeType="1"/>
            </p:cNvSpPr>
            <p:nvPr/>
          </p:nvSpPr>
          <p:spPr bwMode="auto">
            <a:xfrm>
              <a:off x="816" y="816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0" name="Line 119"/>
            <p:cNvSpPr>
              <a:spLocks noChangeShapeType="1"/>
            </p:cNvSpPr>
            <p:nvPr/>
          </p:nvSpPr>
          <p:spPr bwMode="auto">
            <a:xfrm>
              <a:off x="576" y="960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1" name="Line 120"/>
            <p:cNvSpPr>
              <a:spLocks noChangeShapeType="1"/>
            </p:cNvSpPr>
            <p:nvPr/>
          </p:nvSpPr>
          <p:spPr bwMode="auto">
            <a:xfrm>
              <a:off x="576" y="1008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" name="Line 121"/>
            <p:cNvSpPr>
              <a:spLocks noChangeShapeType="1"/>
            </p:cNvSpPr>
            <p:nvPr/>
          </p:nvSpPr>
          <p:spPr bwMode="auto">
            <a:xfrm>
              <a:off x="576" y="1056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3" name="Line 122"/>
            <p:cNvSpPr>
              <a:spLocks noChangeShapeType="1"/>
            </p:cNvSpPr>
            <p:nvPr/>
          </p:nvSpPr>
          <p:spPr bwMode="auto">
            <a:xfrm>
              <a:off x="576" y="1104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4" name="Line 123"/>
            <p:cNvSpPr>
              <a:spLocks noChangeShapeType="1"/>
            </p:cNvSpPr>
            <p:nvPr/>
          </p:nvSpPr>
          <p:spPr bwMode="auto">
            <a:xfrm>
              <a:off x="576" y="1152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5" name="Line 124"/>
            <p:cNvSpPr>
              <a:spLocks noChangeShapeType="1"/>
            </p:cNvSpPr>
            <p:nvPr/>
          </p:nvSpPr>
          <p:spPr bwMode="auto">
            <a:xfrm>
              <a:off x="576" y="1200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6" name="Line 125"/>
            <p:cNvSpPr>
              <a:spLocks noChangeShapeType="1"/>
            </p:cNvSpPr>
            <p:nvPr/>
          </p:nvSpPr>
          <p:spPr bwMode="auto">
            <a:xfrm>
              <a:off x="576" y="1248"/>
              <a:ext cx="86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87" name="Text Box 197"/>
          <p:cNvSpPr txBox="1">
            <a:spLocks noChangeArrowheads="1"/>
          </p:cNvSpPr>
          <p:nvPr/>
        </p:nvSpPr>
        <p:spPr bwMode="auto">
          <a:xfrm>
            <a:off x="1981200" y="895350"/>
            <a:ext cx="213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Buffer in memory </a:t>
            </a:r>
          </a:p>
        </p:txBody>
      </p:sp>
      <p:sp>
        <p:nvSpPr>
          <p:cNvPr id="288" name="Text Box 197"/>
          <p:cNvSpPr txBox="1">
            <a:spLocks noChangeArrowheads="1"/>
          </p:cNvSpPr>
          <p:nvPr/>
        </p:nvSpPr>
        <p:spPr bwMode="auto">
          <a:xfrm>
            <a:off x="4724400" y="895350"/>
            <a:ext cx="18240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Data in the file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HDF5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990600"/>
            <a:ext cx="8839200" cy="54102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x-none" sz="2800" dirty="0">
                <a:latin typeface="Arial" charset="0"/>
                <a:ea typeface="ＭＳ Ｐゴシック" charset="-128"/>
              </a:rPr>
              <a:t>Typically contain user metadata</a:t>
            </a:r>
          </a:p>
          <a:p>
            <a:pPr>
              <a:spcAft>
                <a:spcPts val="600"/>
              </a:spcAft>
            </a:pPr>
            <a:r>
              <a:rPr lang="en-US" altLang="x-none" sz="2800" dirty="0">
                <a:latin typeface="Arial" charset="0"/>
                <a:ea typeface="ＭＳ Ｐゴシック" charset="-128"/>
              </a:rPr>
              <a:t>Have a </a:t>
            </a:r>
            <a:r>
              <a:rPr lang="en-US" altLang="x-none" sz="2800" u="sng" dirty="0">
                <a:latin typeface="Arial" charset="0"/>
                <a:ea typeface="ＭＳ Ｐゴシック" charset="-128"/>
              </a:rPr>
              <a:t>name</a:t>
            </a:r>
            <a:r>
              <a:rPr lang="en-US" altLang="x-none" sz="2800" dirty="0">
                <a:latin typeface="Arial" charset="0"/>
                <a:ea typeface="ＭＳ Ｐゴシック" charset="-128"/>
              </a:rPr>
              <a:t> and a </a:t>
            </a:r>
            <a:r>
              <a:rPr lang="en-US" altLang="x-none" sz="2800" u="sng" dirty="0">
                <a:latin typeface="Arial" charset="0"/>
                <a:ea typeface="ＭＳ Ｐゴシック" charset="-128"/>
              </a:rPr>
              <a:t>value</a:t>
            </a:r>
          </a:p>
          <a:p>
            <a:pPr>
              <a:spcAft>
                <a:spcPts val="600"/>
              </a:spcAft>
            </a:pPr>
            <a:r>
              <a:rPr lang="en-US" altLang="x-none" sz="2800" dirty="0">
                <a:latin typeface="Arial" charset="0"/>
                <a:ea typeface="ＭＳ Ｐゴシック" charset="-128"/>
              </a:rPr>
              <a:t>Attributes </a:t>
            </a:r>
            <a:r>
              <a:rPr lang="en-US" altLang="en-US" sz="2800" dirty="0">
                <a:latin typeface="Arial" charset="0"/>
                <a:ea typeface="ＭＳ Ｐゴシック" charset="-128"/>
              </a:rPr>
              <a:t>“</a:t>
            </a:r>
            <a:r>
              <a:rPr lang="en-US" altLang="x-none" sz="2800" dirty="0">
                <a:latin typeface="Arial" charset="0"/>
                <a:ea typeface="ＭＳ Ｐゴシック" charset="-128"/>
              </a:rPr>
              <a:t>decorate</a:t>
            </a:r>
            <a:r>
              <a:rPr lang="en-US" altLang="en-US" sz="2800" dirty="0">
                <a:latin typeface="Arial" charset="0"/>
                <a:ea typeface="ＭＳ Ｐゴシック" charset="-128"/>
              </a:rPr>
              <a:t>”</a:t>
            </a:r>
            <a:r>
              <a:rPr lang="en-US" altLang="x-none" sz="2800" dirty="0">
                <a:latin typeface="Arial" charset="0"/>
                <a:ea typeface="ＭＳ Ｐゴシック" charset="-128"/>
              </a:rPr>
              <a:t> HDF5 objects</a:t>
            </a:r>
          </a:p>
          <a:p>
            <a:pPr>
              <a:spcAft>
                <a:spcPts val="600"/>
              </a:spcAft>
            </a:pPr>
            <a:r>
              <a:rPr lang="en-US" altLang="x-none" sz="2800" dirty="0">
                <a:latin typeface="Arial" charset="0"/>
                <a:ea typeface="ＭＳ Ｐゴシック" charset="-128"/>
              </a:rPr>
              <a:t> Value is described by a datatype and a dataspace </a:t>
            </a:r>
          </a:p>
          <a:p>
            <a:pPr marL="457200" lvl="1" indent="0">
              <a:spcAft>
                <a:spcPts val="600"/>
              </a:spcAft>
              <a:buFontTx/>
              <a:buNone/>
            </a:pPr>
            <a:r>
              <a:rPr lang="en-US" altLang="x-none" dirty="0">
                <a:latin typeface="Arial" charset="0"/>
                <a:ea typeface="Calibri" charset="0"/>
              </a:rPr>
              <a:t>Analogous to a dataset, but do not support       parti</a:t>
            </a:r>
            <a:r>
              <a:rPr lang="en-US" altLang="x-none" dirty="0">
                <a:latin typeface="Calibri" charset="0"/>
                <a:ea typeface="Calibri" charset="0"/>
              </a:rPr>
              <a:t>al I/O  operations; nor can they be compressed or extended</a:t>
            </a:r>
          </a:p>
          <a:p>
            <a:pPr>
              <a:buFontTx/>
              <a:buNone/>
            </a:pPr>
            <a:endParaRPr lang="en-US" altLang="x-none" dirty="0">
              <a:latin typeface="Calibri" charset="0"/>
              <a:ea typeface="ＭＳ Ｐゴシック" charset="-128"/>
            </a:endParaRPr>
          </a:p>
        </p:txBody>
      </p:sp>
      <p:sp>
        <p:nvSpPr>
          <p:cNvPr id="33797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February 2, 2018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86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20BD96CD-476E-1C40-BBE1-075E695C61B5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19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2514600" y="6615113"/>
            <a:ext cx="3962400" cy="228600"/>
          </a:xfrm>
        </p:spPr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Tutorial Goals and Structure</a:t>
            </a:r>
          </a:p>
        </p:txBody>
      </p:sp>
      <p:sp>
        <p:nvSpPr>
          <p:cNvPr id="983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Calibri" charset="0"/>
              </a:rPr>
              <a:t>Goals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Help you to start learning HDF5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Give you an insight into parallel I/O</a:t>
            </a:r>
          </a:p>
          <a:p>
            <a:r>
              <a:rPr lang="en-US" altLang="x-none" dirty="0">
                <a:latin typeface="Arial" charset="0"/>
                <a:ea typeface="Calibri" charset="0"/>
              </a:rPr>
              <a:t>Tutorial structure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What is HDF5? (first hour)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What is parallel HDF5 and how to use it in HPC environment? (second hour)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Concepts, demos, and hands-on</a:t>
            </a:r>
          </a:p>
          <a:p>
            <a:r>
              <a:rPr lang="en-US" altLang="x-none" dirty="0">
                <a:latin typeface="Arial" charset="0"/>
                <a:ea typeface="Calibri" charset="0"/>
              </a:rPr>
              <a:t>Questions are welcome during the presentation!</a:t>
            </a:r>
          </a:p>
          <a:p>
            <a:pPr lvl="1"/>
            <a:endParaRPr lang="en-US" altLang="x-none" dirty="0">
              <a:latin typeface="Arial" charset="0"/>
              <a:ea typeface="Calibri" charset="0"/>
            </a:endParaRPr>
          </a:p>
          <a:p>
            <a:endParaRPr lang="en-US" altLang="x-none" dirty="0">
              <a:latin typeface="Arial" charset="0"/>
              <a:ea typeface="Calibri" charset="0"/>
            </a:endParaRPr>
          </a:p>
          <a:p>
            <a:endParaRPr lang="en-US" altLang="x-none" dirty="0">
              <a:latin typeface="Arial" charset="0"/>
              <a:ea typeface="Calibri" charset="0"/>
            </a:endParaRPr>
          </a:p>
          <a:p>
            <a:endParaRPr lang="en-US" altLang="x-none" dirty="0">
              <a:latin typeface="Arial" charset="0"/>
              <a:ea typeface="Calibri" charset="0"/>
            </a:endParaRPr>
          </a:p>
          <a:p>
            <a:endParaRPr lang="en-US" altLang="x-none" dirty="0">
              <a:latin typeface="Arial" charset="0"/>
              <a:ea typeface="Calibri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983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489D8992-F137-BC4D-8E74-CFC0DD312712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2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7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HDF5 File</a:t>
            </a:r>
          </a:p>
        </p:txBody>
      </p:sp>
      <p:sp>
        <p:nvSpPr>
          <p:cNvPr id="37890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3789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67CC520F-4E3B-D64D-B4FF-6D778C0AE904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20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7" name="Picture 6" descr="open_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362200"/>
            <a:ext cx="3962400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248400" y="1828800"/>
            <a:ext cx="1179513" cy="1016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 b="1">
                <a:solidFill>
                  <a:srgbClr val="92D050"/>
                </a:solidFill>
                <a:latin typeface="Calibri" charset="0"/>
              </a:rPr>
              <a:t>lat | lon | temp</a:t>
            </a:r>
          </a:p>
          <a:p>
            <a:r>
              <a:rPr lang="en-US" altLang="x-none" sz="1200" b="1">
                <a:solidFill>
                  <a:srgbClr val="92D050"/>
                </a:solidFill>
                <a:latin typeface="Calibri" charset="0"/>
              </a:rPr>
              <a:t>----|-----|-----</a:t>
            </a:r>
          </a:p>
          <a:p>
            <a:r>
              <a:rPr lang="en-US" altLang="x-none" sz="1200" b="1">
                <a:solidFill>
                  <a:srgbClr val="92D050"/>
                </a:solidFill>
                <a:latin typeface="Calibri" charset="0"/>
              </a:rPr>
              <a:t> 12 |  23 |  3.1</a:t>
            </a:r>
          </a:p>
          <a:p>
            <a:r>
              <a:rPr lang="en-US" altLang="x-none" sz="1200" b="1">
                <a:solidFill>
                  <a:srgbClr val="92D050"/>
                </a:solidFill>
                <a:latin typeface="Calibri" charset="0"/>
              </a:rPr>
              <a:t> 15 |  24 |  4.2</a:t>
            </a:r>
          </a:p>
          <a:p>
            <a:r>
              <a:rPr lang="en-US" altLang="x-none" sz="1200" b="1">
                <a:solidFill>
                  <a:srgbClr val="92D050"/>
                </a:solidFill>
                <a:latin typeface="Calibri" charset="0"/>
              </a:rPr>
              <a:t> 17 |  21 |  3.6</a:t>
            </a:r>
            <a:endParaRPr lang="en-US" altLang="x-none" sz="1200" b="1">
              <a:solidFill>
                <a:srgbClr val="92D050"/>
              </a:solidFill>
              <a:latin typeface="Candara" charset="0"/>
            </a:endParaRPr>
          </a:p>
        </p:txBody>
      </p:sp>
      <p:sp>
        <p:nvSpPr>
          <p:cNvPr id="9" name="Rectangle 5" descr="Small grid"/>
          <p:cNvSpPr>
            <a:spLocks noChangeArrowheads="1"/>
          </p:cNvSpPr>
          <p:nvPr/>
        </p:nvSpPr>
        <p:spPr bwMode="auto">
          <a:xfrm rot="20584350">
            <a:off x="5664200" y="2019300"/>
            <a:ext cx="914400" cy="838200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ea typeface="Calibri"/>
              <a:cs typeface="Calibri"/>
            </a:endParaRPr>
          </a:p>
        </p:txBody>
      </p:sp>
      <p:pic>
        <p:nvPicPr>
          <p:cNvPr id="10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2428">
            <a:off x="5989638" y="2459038"/>
            <a:ext cx="1295400" cy="685800"/>
          </a:xfrm>
          <a:prstGeom prst="rect">
            <a:avLst/>
          </a:prstGeom>
          <a:noFill/>
          <a:ln w="12700">
            <a:solidFill>
              <a:srgbClr val="FF6600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38200" y="2286000"/>
            <a:ext cx="31242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2600">
                <a:latin typeface="Arial" charset="0"/>
              </a:rPr>
              <a:t>An HDF5 file is a </a:t>
            </a:r>
            <a:r>
              <a:rPr lang="en-US" altLang="x-none" sz="2600" b="1">
                <a:latin typeface="Arial" charset="0"/>
              </a:rPr>
              <a:t>smart</a:t>
            </a:r>
            <a:r>
              <a:rPr lang="en-US" altLang="x-none" sz="2600">
                <a:latin typeface="Arial" charset="0"/>
              </a:rPr>
              <a:t> </a:t>
            </a:r>
            <a:r>
              <a:rPr lang="en-US" altLang="x-none" sz="2600" b="1">
                <a:latin typeface="Arial" charset="0"/>
              </a:rPr>
              <a:t>container</a:t>
            </a:r>
            <a:r>
              <a:rPr lang="en-US" altLang="x-none" sz="2600">
                <a:latin typeface="Arial" charset="0"/>
              </a:rPr>
              <a:t> that holds data objects.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 rot="2521330">
            <a:off x="6645275" y="2420938"/>
            <a:ext cx="1190625" cy="609600"/>
            <a:chOff x="1993310" y="4800742"/>
            <a:chExt cx="1587806" cy="838200"/>
          </a:xfrm>
        </p:grpSpPr>
        <p:sp>
          <p:nvSpPr>
            <p:cNvPr id="13" name="Flowchart: Card 13"/>
            <p:cNvSpPr/>
            <p:nvPr/>
          </p:nvSpPr>
          <p:spPr bwMode="auto">
            <a:xfrm>
              <a:off x="2056538" y="4800884"/>
              <a:ext cx="1524294" cy="838200"/>
            </a:xfrm>
            <a:prstGeom prst="flowChartPunchedCard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pitchFamily="18" charset="0"/>
                <a:ea typeface="Calibri"/>
                <a:cs typeface="Calibri"/>
              </a:endParaRPr>
            </a:p>
          </p:txBody>
        </p:sp>
        <p:sp>
          <p:nvSpPr>
            <p:cNvPr id="37903" name="TextBox 13"/>
            <p:cNvSpPr txBox="1">
              <a:spLocks noChangeArrowheads="1"/>
            </p:cNvSpPr>
            <p:nvPr/>
          </p:nvSpPr>
          <p:spPr bwMode="auto">
            <a:xfrm>
              <a:off x="1993310" y="4965930"/>
              <a:ext cx="1524000" cy="634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600"/>
                <a:t>Experiment Notes:</a:t>
              </a:r>
            </a:p>
            <a:p>
              <a:pPr eaLnBrk="1" hangingPunct="1"/>
              <a:r>
                <a:rPr lang="en-US" altLang="x-none" sz="600"/>
                <a:t>Serial Number: 99378920</a:t>
              </a:r>
            </a:p>
            <a:p>
              <a:pPr eaLnBrk="1" hangingPunct="1"/>
              <a:r>
                <a:rPr lang="en-US" altLang="x-none" sz="600"/>
                <a:t>Date: 3/13/09</a:t>
              </a:r>
            </a:p>
            <a:p>
              <a:pPr eaLnBrk="1" hangingPunct="1"/>
              <a:r>
                <a:rPr lang="en-US" altLang="x-none" sz="600"/>
                <a:t>Configuration: Standard 3</a:t>
              </a:r>
            </a:p>
          </p:txBody>
        </p:sp>
      </p:grpSp>
      <p:sp>
        <p:nvSpPr>
          <p:cNvPr id="15" name="Rectangle 6" descr="Small grid"/>
          <p:cNvSpPr>
            <a:spLocks noChangeArrowheads="1"/>
          </p:cNvSpPr>
          <p:nvPr/>
        </p:nvSpPr>
        <p:spPr bwMode="auto">
          <a:xfrm rot="19912286">
            <a:off x="6578600" y="2301875"/>
            <a:ext cx="1219200" cy="739775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miter lim="800000"/>
            <a:headEnd/>
            <a:tailEnd/>
          </a:ln>
          <a:effectLst/>
          <a:scene3d>
            <a:camera prst="legacyPerspectiveBottomLeft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CCC00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ea typeface="Calibri"/>
              <a:cs typeface="Calibri"/>
            </a:endParaRPr>
          </a:p>
        </p:txBody>
      </p:sp>
      <p:pic>
        <p:nvPicPr>
          <p:cNvPr id="16" name="Picture 8" descr="mesh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8316">
            <a:off x="5272088" y="2128838"/>
            <a:ext cx="16764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904361">
            <a:off x="6353969" y="2396331"/>
            <a:ext cx="1085850" cy="998538"/>
          </a:xfrm>
          <a:prstGeom prst="rect">
            <a:avLst/>
          </a:prstGeom>
          <a:noFill/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HDF5 Groups and Links</a:t>
            </a:r>
          </a:p>
        </p:txBody>
      </p:sp>
      <p:sp>
        <p:nvSpPr>
          <p:cNvPr id="38914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38915" name="Rectangle 206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501F3AF0-7386-FA44-80F1-C9ABB40A6A50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21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257800"/>
            <a:ext cx="1295400" cy="685800"/>
          </a:xfrm>
          <a:prstGeom prst="rect">
            <a:avLst/>
          </a:prstGeom>
          <a:noFill/>
          <a:ln w="12700">
            <a:solidFill>
              <a:srgbClr val="FF6600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8" name="Rectangle 12"/>
          <p:cNvSpPr>
            <a:spLocks noChangeArrowheads="1"/>
          </p:cNvSpPr>
          <p:nvPr/>
        </p:nvSpPr>
        <p:spPr bwMode="auto">
          <a:xfrm>
            <a:off x="180975" y="3581400"/>
            <a:ext cx="3635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4556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88000"/>
              </a:lnSpc>
              <a:spcBef>
                <a:spcPct val="42000"/>
              </a:spcBef>
              <a:buClr>
                <a:srgbClr val="712000"/>
              </a:buClr>
              <a:buFontTx/>
              <a:buChar char="•"/>
            </a:pPr>
            <a:endParaRPr lang="x-none" altLang="x-none" sz="2800">
              <a:solidFill>
                <a:srgbClr val="333399"/>
              </a:solidFill>
              <a:latin typeface="Calibri" charset="0"/>
            </a:endParaRPr>
          </a:p>
        </p:txBody>
      </p:sp>
      <p:sp>
        <p:nvSpPr>
          <p:cNvPr id="8" name="Rectangle 15" descr="Small grid"/>
          <p:cNvSpPr>
            <a:spLocks noChangeArrowheads="1"/>
          </p:cNvSpPr>
          <p:nvPr/>
        </p:nvSpPr>
        <p:spPr bwMode="auto">
          <a:xfrm>
            <a:off x="5562600" y="5181600"/>
            <a:ext cx="1219200" cy="739775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miter lim="800000"/>
            <a:headEnd/>
            <a:tailEnd/>
          </a:ln>
          <a:effectLst/>
          <a:scene3d>
            <a:camera prst="legacyPerspectiveBottomLeft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CCC00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Calibri"/>
              <a:ea typeface="Calibri"/>
              <a:cs typeface="Calibri"/>
            </a:endParaRPr>
          </a:p>
        </p:txBody>
      </p:sp>
      <p:sp>
        <p:nvSpPr>
          <p:cNvPr id="9" name="Rectangle 17" descr="Small grid"/>
          <p:cNvSpPr>
            <a:spLocks noChangeArrowheads="1"/>
          </p:cNvSpPr>
          <p:nvPr/>
        </p:nvSpPr>
        <p:spPr bwMode="auto">
          <a:xfrm>
            <a:off x="7086600" y="5181600"/>
            <a:ext cx="914400" cy="838200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ea typeface="ＭＳ Ｐゴシック" charset="0"/>
              <a:cs typeface="Calibri" charset="0"/>
            </a:endParaRPr>
          </a:p>
          <a:p>
            <a:pPr>
              <a:defRPr/>
            </a:pPr>
            <a:endParaRPr lang="en-US"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10" name="Picture 2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52800"/>
            <a:ext cx="868363" cy="914400"/>
          </a:xfrm>
          <a:prstGeom prst="rect">
            <a:avLst/>
          </a:prstGeom>
          <a:noFill/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4343400" y="3581400"/>
            <a:ext cx="1447800" cy="1090613"/>
            <a:chOff x="5181600" y="5624513"/>
            <a:chExt cx="1752600" cy="1105465"/>
          </a:xfrm>
        </p:grpSpPr>
        <p:sp>
          <p:nvSpPr>
            <p:cNvPr id="38953" name="Rectangle 23"/>
            <p:cNvSpPr>
              <a:spLocks noChangeArrowheads="1"/>
            </p:cNvSpPr>
            <p:nvPr/>
          </p:nvSpPr>
          <p:spPr bwMode="auto">
            <a:xfrm>
              <a:off x="5181600" y="5624513"/>
              <a:ext cx="1752600" cy="106684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1800">
                <a:solidFill>
                  <a:srgbClr val="333399"/>
                </a:solidFill>
                <a:latin typeface="Calibri" charset="0"/>
              </a:endParaRPr>
            </a:p>
          </p:txBody>
        </p:sp>
        <p:sp>
          <p:nvSpPr>
            <p:cNvPr id="13" name="Text Box 24"/>
            <p:cNvSpPr txBox="1">
              <a:spLocks noChangeArrowheads="1"/>
            </p:cNvSpPr>
            <p:nvPr/>
          </p:nvSpPr>
          <p:spPr bwMode="auto">
            <a:xfrm>
              <a:off x="5258468" y="5700142"/>
              <a:ext cx="1422066" cy="1029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200" b="1">
                  <a:solidFill>
                    <a:srgbClr val="33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charset="0"/>
                </a:rPr>
                <a:t>lat | lon | temp</a:t>
              </a:r>
            </a:p>
            <a:p>
              <a:r>
                <a:rPr lang="en-US" altLang="x-none" sz="1200" b="1">
                  <a:solidFill>
                    <a:srgbClr val="33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charset="0"/>
                </a:rPr>
                <a:t>----|-----|-----</a:t>
              </a:r>
            </a:p>
            <a:p>
              <a:r>
                <a:rPr lang="en-US" altLang="x-none" sz="1200" b="1">
                  <a:solidFill>
                    <a:srgbClr val="33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charset="0"/>
                </a:rPr>
                <a:t> 12 |  23 |  3.1</a:t>
              </a:r>
            </a:p>
            <a:p>
              <a:r>
                <a:rPr lang="en-US" altLang="x-none" sz="1200" b="1">
                  <a:solidFill>
                    <a:srgbClr val="33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charset="0"/>
                </a:rPr>
                <a:t> 15 |  24 |  4.2</a:t>
              </a:r>
            </a:p>
            <a:p>
              <a:r>
                <a:rPr lang="en-US" altLang="x-none" sz="1200" b="1">
                  <a:solidFill>
                    <a:srgbClr val="33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charset="0"/>
                </a:rPr>
                <a:t> 17 |  21 |  3.6</a:t>
              </a:r>
            </a:p>
          </p:txBody>
        </p:sp>
      </p:grp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2590800" y="1524000"/>
            <a:ext cx="1190625" cy="609600"/>
            <a:chOff x="1993309" y="4800600"/>
            <a:chExt cx="1588091" cy="838200"/>
          </a:xfrm>
        </p:grpSpPr>
        <p:sp>
          <p:nvSpPr>
            <p:cNvPr id="15" name="Flowchart: Card 14"/>
            <p:cNvSpPr/>
            <p:nvPr/>
          </p:nvSpPr>
          <p:spPr bwMode="auto">
            <a:xfrm>
              <a:off x="2056833" y="4800600"/>
              <a:ext cx="1524567" cy="838200"/>
            </a:xfrm>
            <a:prstGeom prst="flowChartPunchedCard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952" name="TextBox 15"/>
            <p:cNvSpPr txBox="1">
              <a:spLocks noChangeArrowheads="1"/>
            </p:cNvSpPr>
            <p:nvPr/>
          </p:nvSpPr>
          <p:spPr bwMode="auto">
            <a:xfrm>
              <a:off x="1993309" y="5001196"/>
              <a:ext cx="1524000" cy="634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600">
                  <a:latin typeface="Calibri" charset="0"/>
                </a:rPr>
                <a:t>Experiment Notes:</a:t>
              </a:r>
            </a:p>
            <a:p>
              <a:pPr eaLnBrk="1" hangingPunct="1"/>
              <a:r>
                <a:rPr lang="en-US" altLang="x-none" sz="600">
                  <a:latin typeface="Calibri" charset="0"/>
                </a:rPr>
                <a:t>Serial Number: 99378920</a:t>
              </a:r>
            </a:p>
            <a:p>
              <a:pPr eaLnBrk="1" hangingPunct="1"/>
              <a:r>
                <a:rPr lang="en-US" altLang="x-none" sz="600">
                  <a:latin typeface="Calibri" charset="0"/>
                </a:rPr>
                <a:t>Date: 3/13/09</a:t>
              </a:r>
            </a:p>
            <a:p>
              <a:pPr eaLnBrk="1" hangingPunct="1"/>
              <a:r>
                <a:rPr lang="en-US" altLang="x-none" sz="600">
                  <a:latin typeface="Calibri" charset="0"/>
                </a:rPr>
                <a:t>Configuration: Standard 3</a:t>
              </a:r>
            </a:p>
          </p:txBody>
        </p:sp>
      </p:grpSp>
      <p:pic>
        <p:nvPicPr>
          <p:cNvPr id="17" name="Picture 8" descr="mesh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81600"/>
            <a:ext cx="1557338" cy="1049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4648200" y="990600"/>
            <a:ext cx="1433513" cy="1133475"/>
            <a:chOff x="3657600" y="1066800"/>
            <a:chExt cx="1434086" cy="1133128"/>
          </a:xfrm>
        </p:grpSpPr>
        <p:pic>
          <p:nvPicPr>
            <p:cNvPr id="38949" name="Picture 18" descr="Folde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1066800"/>
              <a:ext cx="1434086" cy="113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50" name="TextBox 19"/>
            <p:cNvSpPr txBox="1">
              <a:spLocks noChangeArrowheads="1"/>
            </p:cNvSpPr>
            <p:nvPr/>
          </p:nvSpPr>
          <p:spPr bwMode="auto">
            <a:xfrm>
              <a:off x="4247014" y="1320225"/>
              <a:ext cx="360996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3200" b="1">
                  <a:latin typeface="Calibri" charset="0"/>
                </a:rPr>
                <a:t>/</a:t>
              </a:r>
            </a:p>
          </p:txBody>
        </p:sp>
      </p:grp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6338888" y="2524125"/>
            <a:ext cx="1433512" cy="1133475"/>
            <a:chOff x="5576314" y="1914872"/>
            <a:chExt cx="1434086" cy="1133128"/>
          </a:xfrm>
        </p:grpSpPr>
        <p:pic>
          <p:nvPicPr>
            <p:cNvPr id="38947" name="Picture 21" descr="Folde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6314" y="1914872"/>
              <a:ext cx="1434086" cy="113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48" name="TextBox 22"/>
            <p:cNvSpPr txBox="1">
              <a:spLocks noChangeArrowheads="1"/>
            </p:cNvSpPr>
            <p:nvPr/>
          </p:nvSpPr>
          <p:spPr bwMode="auto">
            <a:xfrm>
              <a:off x="5829744" y="2266890"/>
              <a:ext cx="9797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2000" b="1">
                  <a:latin typeface="Calibri" charset="0"/>
                </a:rPr>
                <a:t>SimOut</a:t>
              </a:r>
            </a:p>
          </p:txBody>
        </p:sp>
      </p:grpSp>
      <p:grpSp>
        <p:nvGrpSpPr>
          <p:cNvPr id="7" name="Group 62"/>
          <p:cNvGrpSpPr>
            <a:grpSpLocks/>
          </p:cNvGrpSpPr>
          <p:nvPr/>
        </p:nvGrpSpPr>
        <p:grpSpPr bwMode="auto">
          <a:xfrm>
            <a:off x="2590800" y="2514600"/>
            <a:ext cx="1509713" cy="1133475"/>
            <a:chOff x="3505200" y="2667000"/>
            <a:chExt cx="1510286" cy="1133128"/>
          </a:xfrm>
        </p:grpSpPr>
        <p:pic>
          <p:nvPicPr>
            <p:cNvPr id="38945" name="Picture 24" descr="Folder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2667000"/>
              <a:ext cx="1510286" cy="113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46" name="TextBox 25"/>
            <p:cNvSpPr txBox="1">
              <a:spLocks noChangeArrowheads="1"/>
            </p:cNvSpPr>
            <p:nvPr/>
          </p:nvSpPr>
          <p:spPr bwMode="auto">
            <a:xfrm>
              <a:off x="3962400" y="3044279"/>
              <a:ext cx="485429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900" b="1">
                  <a:latin typeface="Calibri" charset="0"/>
                </a:rPr>
                <a:t>Viz</a:t>
              </a:r>
            </a:p>
          </p:txBody>
        </p:sp>
      </p:grpSp>
      <p:cxnSp>
        <p:nvCxnSpPr>
          <p:cNvPr id="27" name="Straight Connector 26"/>
          <p:cNvCxnSpPr>
            <a:cxnSpLocks noChangeShapeType="1"/>
            <a:endCxn id="15" idx="3"/>
          </p:cNvCxnSpPr>
          <p:nvPr/>
        </p:nvCxnSpPr>
        <p:spPr bwMode="auto">
          <a:xfrm rot="10800000" flipV="1">
            <a:off x="3781425" y="1447800"/>
            <a:ext cx="104775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 rot="10800000" flipV="1">
            <a:off x="3886200" y="1905000"/>
            <a:ext cx="1192213" cy="76200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>
            <a:off x="5867400" y="1905000"/>
            <a:ext cx="9144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Connector 29"/>
          <p:cNvCxnSpPr>
            <a:cxnSpLocks noChangeShapeType="1"/>
          </p:cNvCxnSpPr>
          <p:nvPr/>
        </p:nvCxnSpPr>
        <p:spPr bwMode="auto">
          <a:xfrm rot="5400000">
            <a:off x="5562600" y="3886200"/>
            <a:ext cx="17526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Connector 30"/>
          <p:cNvCxnSpPr>
            <a:cxnSpLocks noChangeShapeType="1"/>
          </p:cNvCxnSpPr>
          <p:nvPr/>
        </p:nvCxnSpPr>
        <p:spPr bwMode="auto">
          <a:xfrm rot="16200000" flipH="1">
            <a:off x="2979738" y="3954462"/>
            <a:ext cx="1752600" cy="701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Connector 31"/>
          <p:cNvCxnSpPr>
            <a:cxnSpLocks noChangeShapeType="1"/>
          </p:cNvCxnSpPr>
          <p:nvPr/>
        </p:nvCxnSpPr>
        <p:spPr bwMode="auto">
          <a:xfrm rot="5400000">
            <a:off x="1619250" y="3829050"/>
            <a:ext cx="1828800" cy="1028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>
            <a:off x="3929063" y="3048000"/>
            <a:ext cx="6429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3"/>
          <p:cNvCxnSpPr>
            <a:cxnSpLocks noChangeShapeType="1"/>
            <a:endCxn id="9" idx="0"/>
          </p:cNvCxnSpPr>
          <p:nvPr/>
        </p:nvCxnSpPr>
        <p:spPr bwMode="auto">
          <a:xfrm rot="16200000" flipH="1">
            <a:off x="6400800" y="4038600"/>
            <a:ext cx="17526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</p:cNvCxnSpPr>
          <p:nvPr/>
        </p:nvCxnSpPr>
        <p:spPr bwMode="auto">
          <a:xfrm rot="10800000" flipV="1">
            <a:off x="1524000" y="3094038"/>
            <a:ext cx="1260475" cy="563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7" name="Rectangle 35"/>
          <p:cNvSpPr>
            <a:spLocks noChangeArrowheads="1"/>
          </p:cNvSpPr>
          <p:nvPr/>
        </p:nvSpPr>
        <p:spPr bwMode="auto">
          <a:xfrm>
            <a:off x="228600" y="990600"/>
            <a:ext cx="25146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2000">
                <a:latin typeface="Arial" charset="0"/>
              </a:rPr>
              <a:t>HDF5 groups </a:t>
            </a:r>
            <a:br>
              <a:rPr lang="en-US" altLang="x-none" sz="2000">
                <a:latin typeface="Arial" charset="0"/>
              </a:rPr>
            </a:br>
            <a:r>
              <a:rPr lang="en-US" altLang="x-none" sz="2000">
                <a:latin typeface="Arial" charset="0"/>
              </a:rPr>
              <a:t>and links </a:t>
            </a:r>
            <a:br>
              <a:rPr lang="en-US" altLang="x-none" sz="2000">
                <a:latin typeface="Arial" charset="0"/>
              </a:rPr>
            </a:br>
            <a:r>
              <a:rPr lang="en-US" altLang="x-none" sz="2000" b="1">
                <a:latin typeface="Arial" charset="0"/>
              </a:rPr>
              <a:t>organize </a:t>
            </a:r>
            <a:br>
              <a:rPr lang="en-US" altLang="x-none" sz="2000">
                <a:latin typeface="Arial" charset="0"/>
              </a:rPr>
            </a:br>
            <a:r>
              <a:rPr lang="en-US" altLang="x-none" sz="2000">
                <a:latin typeface="Arial" charset="0"/>
              </a:rPr>
              <a:t>data objects.</a:t>
            </a:r>
          </a:p>
        </p:txBody>
      </p: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 rot="10800000" flipV="1">
            <a:off x="5562600" y="3048000"/>
            <a:ext cx="960438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" name="Picture 37" descr="open_box.png"/>
          <p:cNvPicPr>
            <a:picLocks noChangeAspect="1"/>
          </p:cNvPicPr>
          <p:nvPr/>
        </p:nvPicPr>
        <p:blipFill>
          <a:blip r:embed="rId7">
            <a:lum contrast="-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73"/>
          <a:stretch>
            <a:fillRect/>
          </a:stretch>
        </p:blipFill>
        <p:spPr bwMode="auto">
          <a:xfrm>
            <a:off x="7794625" y="3733800"/>
            <a:ext cx="13604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7620000" y="3124200"/>
            <a:ext cx="762000" cy="5334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Rectangle 17" descr="Small grid"/>
          <p:cNvSpPr>
            <a:spLocks noChangeArrowheads="1"/>
          </p:cNvSpPr>
          <p:nvPr/>
        </p:nvSpPr>
        <p:spPr bwMode="auto">
          <a:xfrm>
            <a:off x="8382000" y="3657600"/>
            <a:ext cx="533400" cy="381000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ea typeface="ＭＳ Ｐゴシック" charset="0"/>
              <a:cs typeface="Calibri" charset="0"/>
            </a:endParaRPr>
          </a:p>
          <a:p>
            <a:pPr>
              <a:defRPr/>
            </a:pPr>
            <a:endParaRPr lang="en-US"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4562475" y="990600"/>
            <a:ext cx="1690688" cy="1143000"/>
          </a:xfrm>
          <a:prstGeom prst="ellipse">
            <a:avLst/>
          </a:prstGeom>
          <a:noFill/>
          <a:ln w="3175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400" anchor="ctr"/>
          <a:lstStyle/>
          <a:p>
            <a:pPr>
              <a:defRPr/>
            </a:pPr>
            <a:r>
              <a:rPr lang="en-US" dirty="0">
                <a:latin typeface="Calibri"/>
                <a:ea typeface="Calibri"/>
                <a:cs typeface="Calibri"/>
              </a:rPr>
              <a:t>        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latin typeface="Arial"/>
                <a:ea typeface="Calibri"/>
                <a:cs typeface="Arial"/>
              </a:rPr>
              <a:t>Every HDF5 file </a:t>
            </a:r>
          </a:p>
          <a:p>
            <a:pPr>
              <a:defRPr/>
            </a:pP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latin typeface="Arial"/>
                <a:ea typeface="Calibri"/>
                <a:cs typeface="Arial"/>
              </a:rPr>
              <a:t>         has a root gro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up</a:t>
            </a:r>
          </a:p>
        </p:txBody>
      </p:sp>
      <p:sp>
        <p:nvSpPr>
          <p:cNvPr id="41" name="Rectangular Callout 40"/>
          <p:cNvSpPr/>
          <p:nvPr/>
        </p:nvSpPr>
        <p:spPr bwMode="auto">
          <a:xfrm>
            <a:off x="7810500" y="2484438"/>
            <a:ext cx="1104900" cy="563562"/>
          </a:xfrm>
          <a:prstGeom prst="wedgeRectCallout">
            <a:avLst>
              <a:gd name="adj1" fmla="val -73609"/>
              <a:gd name="adj2" fmla="val 19782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45720" rIns="45720" anchor="ctr"/>
          <a:lstStyle/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Parameters</a:t>
            </a: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10;100;1000</a:t>
            </a:r>
          </a:p>
        </p:txBody>
      </p:sp>
      <p:sp>
        <p:nvSpPr>
          <p:cNvPr id="42" name="Rectangular Callout 41"/>
          <p:cNvSpPr/>
          <p:nvPr/>
        </p:nvSpPr>
        <p:spPr bwMode="auto">
          <a:xfrm>
            <a:off x="419100" y="4648200"/>
            <a:ext cx="952500" cy="446088"/>
          </a:xfrm>
          <a:prstGeom prst="wedgeRectCallout">
            <a:avLst>
              <a:gd name="adj1" fmla="val 64672"/>
              <a:gd name="adj2" fmla="val 73167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45720" rIns="45720" anchor="ctr"/>
          <a:lstStyle/>
          <a:p>
            <a:pPr algn="ctr">
              <a:defRPr/>
            </a:pPr>
            <a:r>
              <a:rPr lang="en-US" sz="1400" dirty="0" err="1">
                <a:solidFill>
                  <a:schemeClr val="tx1"/>
                </a:solidFill>
                <a:latin typeface="Calibri"/>
                <a:cs typeface="Calibri"/>
              </a:rPr>
              <a:t>Timestep</a:t>
            </a:r>
            <a:endParaRPr lang="en-US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36,000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0" grpId="0" animBg="1"/>
      <p:bldP spid="57" grpId="0" animBg="1"/>
      <p:bldP spid="41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HDFView</a:t>
            </a:r>
            <a:r>
              <a:rPr lang="en-US" dirty="0"/>
              <a:t>: Example of HDF5 file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D6D9-4B15-B94E-94A4-CFBDE2935D68}" type="slidenum">
              <a:rPr lang="en-US" altLang="x-none" smtClean="0"/>
              <a:pPr/>
              <a:t>22</a:t>
            </a:fld>
            <a:endParaRPr lang="en-US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011"/>
            <a:ext cx="9144000" cy="56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6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HDF5 software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</a:p>
        </p:txBody>
      </p:sp>
      <p:sp>
        <p:nvSpPr>
          <p:cNvPr id="399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99656549-F0E6-9A4C-9DD6-09F537F296B4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23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1371600" y="152400"/>
            <a:ext cx="7543800" cy="609600"/>
          </a:xfrm>
        </p:spPr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HDF5 Home Page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14400"/>
            <a:ext cx="8686800" cy="52578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dirty="0">
                <a:ea typeface="Calibri"/>
              </a:rPr>
              <a:t>HDF5 home page:  </a:t>
            </a:r>
            <a:r>
              <a:rPr lang="en-US" dirty="0">
                <a:ea typeface="Calibri"/>
                <a:hlinkClick r:id="rId3"/>
              </a:rPr>
              <a:t>http://hdfgroup.org/HDF5/</a:t>
            </a:r>
            <a:endParaRPr lang="en-US" dirty="0">
              <a:ea typeface="Calibri"/>
            </a:endParaRPr>
          </a:p>
          <a:p>
            <a:pPr lvl="1">
              <a:defRPr/>
            </a:pPr>
            <a:r>
              <a:rPr lang="en-US" sz="2000" dirty="0"/>
              <a:t> </a:t>
            </a:r>
            <a:r>
              <a:rPr lang="en-US" sz="2400" dirty="0"/>
              <a:t>Latest release: HDF5 1.8.20, HDF5 1.10.1</a:t>
            </a:r>
            <a:endParaRPr lang="en-US" dirty="0"/>
          </a:p>
          <a:p>
            <a:pPr>
              <a:buFontTx/>
              <a:buNone/>
              <a:defRPr/>
            </a:pPr>
            <a:r>
              <a:rPr lang="en-US" dirty="0">
                <a:ea typeface="Calibri"/>
              </a:rPr>
              <a:t>HDF5 source code:</a:t>
            </a:r>
          </a:p>
          <a:p>
            <a:pPr marL="914400" lvl="1" indent="-514350">
              <a:defRPr/>
            </a:pPr>
            <a:r>
              <a:rPr lang="en-US" sz="2400" dirty="0"/>
              <a:t>Written in C, and includes optional C++, Fortran, Java APIs, and High-Level APIs</a:t>
            </a:r>
          </a:p>
          <a:p>
            <a:pPr marL="914400" lvl="1" indent="-514350">
              <a:defRPr/>
            </a:pPr>
            <a:r>
              <a:rPr lang="en-US" sz="2400" dirty="0"/>
              <a:t>Contains command-line utilities (h5dump, h5repack, h5diff, ..) and compile scripts</a:t>
            </a:r>
            <a:endParaRPr lang="en-US" dirty="0"/>
          </a:p>
          <a:p>
            <a:pPr>
              <a:buFontTx/>
              <a:buNone/>
              <a:defRPr/>
            </a:pPr>
            <a:r>
              <a:rPr lang="en-US" dirty="0">
                <a:ea typeface="Calibri"/>
              </a:rPr>
              <a:t>HDF5 pre-built binaries:</a:t>
            </a:r>
          </a:p>
          <a:p>
            <a:pPr lvl="1">
              <a:defRPr/>
            </a:pPr>
            <a:r>
              <a:rPr lang="en-US" sz="2400" dirty="0"/>
              <a:t>When possible, include C, C++, F90, and High-Level libraries.  Check ./lib/libhdf5.settings file.</a:t>
            </a:r>
          </a:p>
          <a:p>
            <a:pPr lvl="1">
              <a:defRPr/>
            </a:pPr>
            <a:r>
              <a:rPr lang="en-US" sz="2400" dirty="0"/>
              <a:t>Built with and require the SZIP and ZLIB external libraries	</a:t>
            </a:r>
          </a:p>
          <a:p>
            <a:pPr lvl="1">
              <a:buFontTx/>
              <a:buNone/>
              <a:defRPr/>
            </a:pPr>
            <a:endParaRPr lang="en-US" dirty="0"/>
          </a:p>
          <a:p>
            <a:pPr>
              <a:buFontTx/>
              <a:buNone/>
              <a:defRPr/>
            </a:pPr>
            <a:r>
              <a:rPr lang="en-US" dirty="0">
                <a:ea typeface="Calibri"/>
              </a:rPr>
              <a:t>	</a:t>
            </a:r>
            <a:endParaRPr lang="en-US" sz="1800" dirty="0">
              <a:ea typeface="Calibri"/>
            </a:endParaRPr>
          </a:p>
          <a:p>
            <a:pPr>
              <a:buFontTx/>
              <a:buNone/>
              <a:defRPr/>
            </a:pPr>
            <a:r>
              <a:rPr lang="en-US" dirty="0">
                <a:ea typeface="Calibri"/>
              </a:rPr>
              <a:t> </a:t>
            </a:r>
          </a:p>
        </p:txBody>
      </p:sp>
      <p:sp>
        <p:nvSpPr>
          <p:cNvPr id="40963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4096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40965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E405FFAE-842B-B14D-8399-B3E3C5329A28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24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98"/>
          <p:cNvSpPr>
            <a:spLocks noChangeArrowheads="1"/>
          </p:cNvSpPr>
          <p:nvPr/>
        </p:nvSpPr>
        <p:spPr bwMode="auto">
          <a:xfrm>
            <a:off x="228600" y="5334000"/>
            <a:ext cx="8686800" cy="76200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10" name="Rectangle 77"/>
          <p:cNvSpPr>
            <a:spLocks noChangeArrowheads="1"/>
          </p:cNvSpPr>
          <p:nvPr/>
        </p:nvSpPr>
        <p:spPr bwMode="auto">
          <a:xfrm>
            <a:off x="228600" y="1905000"/>
            <a:ext cx="8686800" cy="1143000"/>
          </a:xfrm>
          <a:prstGeom prst="rect">
            <a:avLst/>
          </a:prstGeom>
          <a:solidFill>
            <a:srgbClr val="0000FF">
              <a:alpha val="5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11" name="Rectangle 12"/>
          <p:cNvSpPr>
            <a:spLocks noChangeArrowheads="1"/>
          </p:cNvSpPr>
          <p:nvPr/>
        </p:nvSpPr>
        <p:spPr bwMode="auto">
          <a:xfrm>
            <a:off x="228600" y="5410200"/>
            <a:ext cx="8686800" cy="1143000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1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010400" cy="533400"/>
          </a:xfrm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HDF5 Software Layers and Storage</a:t>
            </a:r>
          </a:p>
        </p:txBody>
      </p:sp>
      <p:sp>
        <p:nvSpPr>
          <p:cNvPr id="43013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430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43015" name="Slide Number Placeholder 7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7D52AA9F-AF21-8D47-BE9F-9D1EAD7FBB70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25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3016" name="Rectangle 13"/>
          <p:cNvSpPr>
            <a:spLocks noChangeArrowheads="1"/>
          </p:cNvSpPr>
          <p:nvPr/>
        </p:nvSpPr>
        <p:spPr bwMode="auto">
          <a:xfrm>
            <a:off x="762000" y="5464175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x-none" sz="2000">
                <a:latin typeface="Calibri" charset="0"/>
              </a:rPr>
              <a:t>HDF5 File Format</a:t>
            </a:r>
          </a:p>
        </p:txBody>
      </p:sp>
      <p:sp>
        <p:nvSpPr>
          <p:cNvPr id="43017" name="Flowchart: Document 8"/>
          <p:cNvSpPr>
            <a:spLocks noChangeArrowheads="1"/>
          </p:cNvSpPr>
          <p:nvPr/>
        </p:nvSpPr>
        <p:spPr bwMode="auto">
          <a:xfrm>
            <a:off x="24384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18" name="Rectangle 15"/>
          <p:cNvSpPr>
            <a:spLocks noChangeArrowheads="1"/>
          </p:cNvSpPr>
          <p:nvPr/>
        </p:nvSpPr>
        <p:spPr bwMode="auto">
          <a:xfrm>
            <a:off x="2971800" y="57912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latin typeface="Calibri" charset="0"/>
              </a:rPr>
              <a:t>File</a:t>
            </a:r>
          </a:p>
        </p:txBody>
      </p:sp>
      <p:sp>
        <p:nvSpPr>
          <p:cNvPr id="43019" name="Flowchart: Document 9"/>
          <p:cNvSpPr>
            <a:spLocks noChangeArrowheads="1"/>
          </p:cNvSpPr>
          <p:nvPr/>
        </p:nvSpPr>
        <p:spPr bwMode="auto">
          <a:xfrm>
            <a:off x="4114800" y="59436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20" name="Flowchart: Document 10"/>
          <p:cNvSpPr>
            <a:spLocks noChangeArrowheads="1"/>
          </p:cNvSpPr>
          <p:nvPr/>
        </p:nvSpPr>
        <p:spPr bwMode="auto">
          <a:xfrm>
            <a:off x="39624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21" name="Rectangle 16"/>
          <p:cNvSpPr>
            <a:spLocks noChangeArrowheads="1"/>
          </p:cNvSpPr>
          <p:nvPr/>
        </p:nvSpPr>
        <p:spPr bwMode="auto">
          <a:xfrm>
            <a:off x="4648200" y="5715000"/>
            <a:ext cx="83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latin typeface="Calibri" charset="0"/>
              </a:rPr>
              <a:t>Split </a:t>
            </a:r>
            <a:br>
              <a:rPr lang="en-US" altLang="x-none" sz="1800">
                <a:latin typeface="Calibri" charset="0"/>
              </a:rPr>
            </a:br>
            <a:r>
              <a:rPr lang="en-US" altLang="x-none" sz="1800">
                <a:latin typeface="Calibri" charset="0"/>
              </a:rPr>
              <a:t>Files</a:t>
            </a:r>
          </a:p>
        </p:txBody>
      </p:sp>
      <p:sp>
        <p:nvSpPr>
          <p:cNvPr id="43022" name="Rectangle 17"/>
          <p:cNvSpPr>
            <a:spLocks noChangeArrowheads="1"/>
          </p:cNvSpPr>
          <p:nvPr/>
        </p:nvSpPr>
        <p:spPr bwMode="auto">
          <a:xfrm>
            <a:off x="6400800" y="5562600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latin typeface="Calibri" charset="0"/>
              </a:rPr>
              <a:t>File on Parallel Filesystem</a:t>
            </a:r>
          </a:p>
        </p:txBody>
      </p:sp>
      <p:sp>
        <p:nvSpPr>
          <p:cNvPr id="43023" name="Flowchart: Magnetic Disk 5"/>
          <p:cNvSpPr>
            <a:spLocks noChangeArrowheads="1"/>
          </p:cNvSpPr>
          <p:nvPr/>
        </p:nvSpPr>
        <p:spPr bwMode="auto">
          <a:xfrm>
            <a:off x="5562600" y="55626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24" name="Flowchart: Magnetic Disk 6"/>
          <p:cNvSpPr>
            <a:spLocks noChangeArrowheads="1"/>
          </p:cNvSpPr>
          <p:nvPr/>
        </p:nvSpPr>
        <p:spPr bwMode="auto">
          <a:xfrm>
            <a:off x="5715000" y="57150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25" name="Flowchart: Magnetic Disk 7"/>
          <p:cNvSpPr>
            <a:spLocks noChangeArrowheads="1"/>
          </p:cNvSpPr>
          <p:nvPr/>
        </p:nvSpPr>
        <p:spPr bwMode="auto">
          <a:xfrm>
            <a:off x="5867400" y="58674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26" name="Flowchart: Document 18"/>
          <p:cNvSpPr>
            <a:spLocks noChangeArrowheads="1"/>
          </p:cNvSpPr>
          <p:nvPr/>
        </p:nvSpPr>
        <p:spPr bwMode="auto">
          <a:xfrm>
            <a:off x="56388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27" name="Rectangle 25"/>
          <p:cNvSpPr>
            <a:spLocks noChangeArrowheads="1"/>
          </p:cNvSpPr>
          <p:nvPr/>
        </p:nvSpPr>
        <p:spPr bwMode="auto">
          <a:xfrm>
            <a:off x="8077200" y="5807075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latin typeface="Calibri" charset="0"/>
              </a:rPr>
              <a:t>Other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2022" y="5553670"/>
            <a:ext cx="5055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D919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43029" name="Rectangle 28"/>
          <p:cNvSpPr>
            <a:spLocks noChangeArrowheads="1"/>
          </p:cNvSpPr>
          <p:nvPr/>
        </p:nvSpPr>
        <p:spPr bwMode="auto">
          <a:xfrm>
            <a:off x="228600" y="4191000"/>
            <a:ext cx="8686800" cy="1143000"/>
          </a:xfrm>
          <a:prstGeom prst="rect">
            <a:avLst/>
          </a:prstGeom>
          <a:solidFill>
            <a:srgbClr val="0000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30" name="Rectangle 29"/>
          <p:cNvSpPr>
            <a:spLocks noChangeArrowheads="1"/>
          </p:cNvSpPr>
          <p:nvPr/>
        </p:nvSpPr>
        <p:spPr bwMode="auto">
          <a:xfrm>
            <a:off x="609600" y="4964113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000">
                <a:latin typeface="Calibri" charset="0"/>
              </a:rPr>
              <a:t>I/O Drivers</a:t>
            </a:r>
          </a:p>
        </p:txBody>
      </p:sp>
      <p:sp>
        <p:nvSpPr>
          <p:cNvPr id="43031" name="Rectangle 30"/>
          <p:cNvSpPr>
            <a:spLocks noChangeArrowheads="1"/>
          </p:cNvSpPr>
          <p:nvPr/>
        </p:nvSpPr>
        <p:spPr bwMode="auto">
          <a:xfrm>
            <a:off x="685800" y="4271963"/>
            <a:ext cx="152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x-none" sz="2000">
                <a:latin typeface="Calibri" charset="0"/>
              </a:rPr>
              <a:t>Virtual File Layer</a:t>
            </a:r>
          </a:p>
        </p:txBody>
      </p:sp>
      <p:sp>
        <p:nvSpPr>
          <p:cNvPr id="43032" name="Oval 31"/>
          <p:cNvSpPr>
            <a:spLocks noChangeArrowheads="1"/>
          </p:cNvSpPr>
          <p:nvPr/>
        </p:nvSpPr>
        <p:spPr bwMode="auto">
          <a:xfrm>
            <a:off x="22860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33" name="Rectangle 33"/>
          <p:cNvSpPr>
            <a:spLocks noChangeArrowheads="1"/>
          </p:cNvSpPr>
          <p:nvPr/>
        </p:nvSpPr>
        <p:spPr bwMode="auto">
          <a:xfrm>
            <a:off x="2286000" y="4495800"/>
            <a:ext cx="83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latin typeface="Calibri" charset="0"/>
              </a:rPr>
              <a:t>Posix I/O</a:t>
            </a:r>
          </a:p>
        </p:txBody>
      </p:sp>
      <p:sp>
        <p:nvSpPr>
          <p:cNvPr id="43034" name="Oval 37"/>
          <p:cNvSpPr>
            <a:spLocks noChangeArrowheads="1"/>
          </p:cNvSpPr>
          <p:nvPr/>
        </p:nvSpPr>
        <p:spPr bwMode="auto">
          <a:xfrm>
            <a:off x="38862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35" name="Rectangle 38"/>
          <p:cNvSpPr>
            <a:spLocks noChangeArrowheads="1"/>
          </p:cNvSpPr>
          <p:nvPr/>
        </p:nvSpPr>
        <p:spPr bwMode="auto">
          <a:xfrm>
            <a:off x="3886200" y="4459288"/>
            <a:ext cx="83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latin typeface="Calibri" charset="0"/>
              </a:rPr>
              <a:t>Split Files</a:t>
            </a:r>
          </a:p>
        </p:txBody>
      </p:sp>
      <p:sp>
        <p:nvSpPr>
          <p:cNvPr id="43036" name="Oval 40"/>
          <p:cNvSpPr>
            <a:spLocks noChangeArrowheads="1"/>
          </p:cNvSpPr>
          <p:nvPr/>
        </p:nvSpPr>
        <p:spPr bwMode="auto">
          <a:xfrm>
            <a:off x="54864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37" name="Rectangle 41"/>
          <p:cNvSpPr>
            <a:spLocks noChangeArrowheads="1"/>
          </p:cNvSpPr>
          <p:nvPr/>
        </p:nvSpPr>
        <p:spPr bwMode="auto">
          <a:xfrm>
            <a:off x="5486400" y="4614863"/>
            <a:ext cx="838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latin typeface="Calibri" charset="0"/>
              </a:rPr>
              <a:t>MPI I/O</a:t>
            </a:r>
          </a:p>
        </p:txBody>
      </p:sp>
      <p:sp>
        <p:nvSpPr>
          <p:cNvPr id="43038" name="Oval 43"/>
          <p:cNvSpPr>
            <a:spLocks noChangeArrowheads="1"/>
          </p:cNvSpPr>
          <p:nvPr/>
        </p:nvSpPr>
        <p:spPr bwMode="auto">
          <a:xfrm>
            <a:off x="75057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39" name="Rectangle 44"/>
          <p:cNvSpPr>
            <a:spLocks noChangeArrowheads="1"/>
          </p:cNvSpPr>
          <p:nvPr/>
        </p:nvSpPr>
        <p:spPr bwMode="auto">
          <a:xfrm>
            <a:off x="7467600" y="45720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latin typeface="Calibri" charset="0"/>
              </a:rPr>
              <a:t>Custom</a:t>
            </a:r>
          </a:p>
        </p:txBody>
      </p:sp>
      <p:sp>
        <p:nvSpPr>
          <p:cNvPr id="52" name="Down Arrow 51"/>
          <p:cNvSpPr/>
          <p:nvPr/>
        </p:nvSpPr>
        <p:spPr bwMode="auto">
          <a:xfrm>
            <a:off x="41910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57912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4" name="Down Arrow 53"/>
          <p:cNvSpPr/>
          <p:nvPr/>
        </p:nvSpPr>
        <p:spPr bwMode="auto">
          <a:xfrm>
            <a:off x="78486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3043" name="Rectangle 54"/>
          <p:cNvSpPr>
            <a:spLocks noChangeArrowheads="1"/>
          </p:cNvSpPr>
          <p:nvPr/>
        </p:nvSpPr>
        <p:spPr bwMode="auto">
          <a:xfrm>
            <a:off x="228600" y="3048000"/>
            <a:ext cx="8686800" cy="1143000"/>
          </a:xfrm>
          <a:prstGeom prst="rect">
            <a:avLst/>
          </a:pr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44" name="Rectangle 55"/>
          <p:cNvSpPr>
            <a:spLocks noChangeArrowheads="1"/>
          </p:cNvSpPr>
          <p:nvPr/>
        </p:nvSpPr>
        <p:spPr bwMode="auto">
          <a:xfrm>
            <a:off x="609600" y="3429000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000">
                <a:latin typeface="Calibri" charset="0"/>
              </a:rPr>
              <a:t>Internals</a:t>
            </a:r>
          </a:p>
        </p:txBody>
      </p:sp>
      <p:sp>
        <p:nvSpPr>
          <p:cNvPr id="43045" name="Flowchart: Punched Tape 56"/>
          <p:cNvSpPr>
            <a:spLocks noChangeArrowheads="1"/>
          </p:cNvSpPr>
          <p:nvPr/>
        </p:nvSpPr>
        <p:spPr bwMode="auto">
          <a:xfrm>
            <a:off x="22860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46" name="Rectangle 57"/>
          <p:cNvSpPr>
            <a:spLocks noChangeArrowheads="1"/>
          </p:cNvSpPr>
          <p:nvPr/>
        </p:nvSpPr>
        <p:spPr bwMode="auto">
          <a:xfrm>
            <a:off x="2286000" y="3352800"/>
            <a:ext cx="99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latin typeface="Calibri" charset="0"/>
              </a:rPr>
              <a:t>Memory Mgmt</a:t>
            </a:r>
          </a:p>
        </p:txBody>
      </p:sp>
      <p:sp>
        <p:nvSpPr>
          <p:cNvPr id="43047" name="Flowchart: Punched Tape 60"/>
          <p:cNvSpPr>
            <a:spLocks noChangeArrowheads="1"/>
          </p:cNvSpPr>
          <p:nvPr/>
        </p:nvSpPr>
        <p:spPr bwMode="auto">
          <a:xfrm>
            <a:off x="3314700" y="3276600"/>
            <a:ext cx="11430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48" name="Rectangle 61"/>
          <p:cNvSpPr>
            <a:spLocks noChangeArrowheads="1"/>
          </p:cNvSpPr>
          <p:nvPr/>
        </p:nvSpPr>
        <p:spPr bwMode="auto">
          <a:xfrm>
            <a:off x="3276600" y="3352800"/>
            <a:ext cx="121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latin typeface="Calibri" charset="0"/>
              </a:rPr>
              <a:t>Datatype Conversion</a:t>
            </a:r>
          </a:p>
        </p:txBody>
      </p:sp>
      <p:sp>
        <p:nvSpPr>
          <p:cNvPr id="43049" name="Flowchart: Punched Tape 64"/>
          <p:cNvSpPr>
            <a:spLocks noChangeArrowheads="1"/>
          </p:cNvSpPr>
          <p:nvPr/>
        </p:nvSpPr>
        <p:spPr bwMode="auto">
          <a:xfrm>
            <a:off x="44196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50" name="Rectangle 65"/>
          <p:cNvSpPr>
            <a:spLocks noChangeArrowheads="1"/>
          </p:cNvSpPr>
          <p:nvPr/>
        </p:nvSpPr>
        <p:spPr bwMode="auto">
          <a:xfrm>
            <a:off x="4495800" y="347345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latin typeface="Calibri" charset="0"/>
              </a:rPr>
              <a:t>Filters</a:t>
            </a:r>
          </a:p>
        </p:txBody>
      </p:sp>
      <p:sp>
        <p:nvSpPr>
          <p:cNvPr id="43051" name="Flowchart: Punched Tape 63"/>
          <p:cNvSpPr>
            <a:spLocks noChangeArrowheads="1"/>
          </p:cNvSpPr>
          <p:nvPr/>
        </p:nvSpPr>
        <p:spPr bwMode="auto">
          <a:xfrm>
            <a:off x="54864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52" name="Rectangle 66"/>
          <p:cNvSpPr>
            <a:spLocks noChangeArrowheads="1"/>
          </p:cNvSpPr>
          <p:nvPr/>
        </p:nvSpPr>
        <p:spPr bwMode="auto">
          <a:xfrm>
            <a:off x="5486400" y="3352800"/>
            <a:ext cx="99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latin typeface="Calibri" charset="0"/>
              </a:rPr>
              <a:t>Chunked Storage</a:t>
            </a:r>
          </a:p>
        </p:txBody>
      </p:sp>
      <p:sp>
        <p:nvSpPr>
          <p:cNvPr id="43053" name="Flowchart: Punched Tape 68"/>
          <p:cNvSpPr>
            <a:spLocks noChangeArrowheads="1"/>
          </p:cNvSpPr>
          <p:nvPr/>
        </p:nvSpPr>
        <p:spPr bwMode="auto">
          <a:xfrm>
            <a:off x="6553200" y="3276600"/>
            <a:ext cx="12954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54" name="Rectangle 69"/>
          <p:cNvSpPr>
            <a:spLocks noChangeArrowheads="1"/>
          </p:cNvSpPr>
          <p:nvPr/>
        </p:nvSpPr>
        <p:spPr bwMode="auto">
          <a:xfrm>
            <a:off x="6599238" y="3352800"/>
            <a:ext cx="1203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latin typeface="Calibri" charset="0"/>
              </a:rPr>
              <a:t>Version Compatibility</a:t>
            </a:r>
          </a:p>
        </p:txBody>
      </p:sp>
      <p:sp>
        <p:nvSpPr>
          <p:cNvPr id="43055" name="Flowchart: Punched Tape 72"/>
          <p:cNvSpPr>
            <a:spLocks noChangeArrowheads="1"/>
          </p:cNvSpPr>
          <p:nvPr/>
        </p:nvSpPr>
        <p:spPr bwMode="auto">
          <a:xfrm>
            <a:off x="78486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43056" name="Rectangle 73"/>
          <p:cNvSpPr>
            <a:spLocks noChangeArrowheads="1"/>
          </p:cNvSpPr>
          <p:nvPr/>
        </p:nvSpPr>
        <p:spPr bwMode="auto">
          <a:xfrm>
            <a:off x="7886700" y="335280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latin typeface="Calibri" charset="0"/>
              </a:rPr>
              <a:t>and so on…</a:t>
            </a:r>
          </a:p>
        </p:txBody>
      </p:sp>
      <p:sp>
        <p:nvSpPr>
          <p:cNvPr id="43057" name="Rectangle 78"/>
          <p:cNvSpPr>
            <a:spLocks noChangeArrowheads="1"/>
          </p:cNvSpPr>
          <p:nvPr/>
        </p:nvSpPr>
        <p:spPr bwMode="auto">
          <a:xfrm>
            <a:off x="685800" y="1905000"/>
            <a:ext cx="1905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000">
                <a:latin typeface="Calibri" charset="0"/>
              </a:rPr>
              <a:t>Language</a:t>
            </a:r>
          </a:p>
          <a:p>
            <a:pPr algn="ctr" eaLnBrk="1" hangingPunct="1"/>
            <a:r>
              <a:rPr lang="en-US" altLang="x-none" sz="2000">
                <a:latin typeface="Calibri" charset="0"/>
              </a:rPr>
              <a:t>Interfaces</a:t>
            </a:r>
          </a:p>
        </p:txBody>
      </p:sp>
      <p:sp>
        <p:nvSpPr>
          <p:cNvPr id="43058" name="Rectangle 79"/>
          <p:cNvSpPr>
            <a:spLocks noChangeArrowheads="1"/>
          </p:cNvSpPr>
          <p:nvPr/>
        </p:nvSpPr>
        <p:spPr bwMode="auto">
          <a:xfrm>
            <a:off x="533400" y="2590800"/>
            <a:ext cx="220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000">
                <a:latin typeface="Calibri" charset="0"/>
              </a:rPr>
              <a:t>C, Fortran, C++</a:t>
            </a:r>
          </a:p>
        </p:txBody>
      </p:sp>
      <p:sp>
        <p:nvSpPr>
          <p:cNvPr id="88" name="Round Diagonal Corner Rectangle 87"/>
          <p:cNvSpPr/>
          <p:nvPr/>
        </p:nvSpPr>
        <p:spPr bwMode="auto">
          <a:xfrm>
            <a:off x="2646363" y="1905000"/>
            <a:ext cx="2992437" cy="1143000"/>
          </a:xfrm>
          <a:prstGeom prst="round2DiagRect">
            <a:avLst/>
          </a:prstGeom>
          <a:solidFill>
            <a:srgbClr val="DD919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3060" name="Rectangle 81"/>
          <p:cNvSpPr>
            <a:spLocks noChangeArrowheads="1"/>
          </p:cNvSpPr>
          <p:nvPr/>
        </p:nvSpPr>
        <p:spPr bwMode="auto">
          <a:xfrm>
            <a:off x="2438400" y="2090738"/>
            <a:ext cx="339566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200">
                <a:latin typeface="Calibri" charset="0"/>
              </a:rPr>
              <a:t>HDF5 Data Model Objects</a:t>
            </a:r>
            <a:br>
              <a:rPr lang="en-US" altLang="x-none">
                <a:latin typeface="Calibri" charset="0"/>
              </a:rPr>
            </a:br>
            <a:r>
              <a:rPr lang="en-US" altLang="x-none" sz="1600">
                <a:latin typeface="Calibri" charset="0"/>
              </a:rPr>
              <a:t>Groups, Datasets, Attributes, …</a:t>
            </a:r>
            <a:endParaRPr lang="en-US" altLang="x-none">
              <a:latin typeface="Calibri" charset="0"/>
            </a:endParaRPr>
          </a:p>
        </p:txBody>
      </p:sp>
      <p:sp>
        <p:nvSpPr>
          <p:cNvPr id="91" name="Round Diagonal Corner Rectangle 90"/>
          <p:cNvSpPr/>
          <p:nvPr/>
        </p:nvSpPr>
        <p:spPr bwMode="auto">
          <a:xfrm>
            <a:off x="5692775" y="1905000"/>
            <a:ext cx="2895600" cy="1143000"/>
          </a:xfrm>
          <a:prstGeom prst="round2DiagRect">
            <a:avLst/>
          </a:prstGeom>
          <a:solidFill>
            <a:srgbClr val="DD919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3062" name="Rectangle 91"/>
          <p:cNvSpPr>
            <a:spLocks noChangeArrowheads="1"/>
          </p:cNvSpPr>
          <p:nvPr/>
        </p:nvSpPr>
        <p:spPr bwMode="auto">
          <a:xfrm>
            <a:off x="5443538" y="2057400"/>
            <a:ext cx="3395662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>
                <a:latin typeface="Calibri" charset="0"/>
              </a:rPr>
              <a:t>Tunable Properties</a:t>
            </a:r>
            <a:br>
              <a:rPr lang="en-US" altLang="x-none">
                <a:latin typeface="Calibri" charset="0"/>
              </a:rPr>
            </a:br>
            <a:r>
              <a:rPr lang="en-US" altLang="x-none" sz="1600">
                <a:latin typeface="Calibri" charset="0"/>
              </a:rPr>
              <a:t>Chunk Size, I/O Driver, … </a:t>
            </a:r>
            <a:endParaRPr lang="en-US" altLang="x-none">
              <a:latin typeface="Calibri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228600" y="1905000"/>
            <a:ext cx="381000" cy="3429000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HDF5 Library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228600" y="5410200"/>
            <a:ext cx="381000" cy="1143000"/>
          </a:xfrm>
          <a:prstGeom prst="rect">
            <a:avLst/>
          </a:prstGeom>
          <a:solidFill>
            <a:srgbClr val="00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Storage</a:t>
            </a:r>
          </a:p>
        </p:txBody>
      </p:sp>
      <p:sp>
        <p:nvSpPr>
          <p:cNvPr id="43065" name="Rectangle 97"/>
          <p:cNvSpPr>
            <a:spLocks noChangeArrowheads="1"/>
          </p:cNvSpPr>
          <p:nvPr/>
        </p:nvSpPr>
        <p:spPr bwMode="auto">
          <a:xfrm>
            <a:off x="228600" y="1828800"/>
            <a:ext cx="8686800" cy="762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latin typeface="Calibri" charset="0"/>
            </a:endParaRPr>
          </a:p>
        </p:txBody>
      </p:sp>
      <p:sp>
        <p:nvSpPr>
          <p:cNvPr id="101" name="Flowchart: Data 100"/>
          <p:cNvSpPr/>
          <p:nvPr/>
        </p:nvSpPr>
        <p:spPr bwMode="auto">
          <a:xfrm>
            <a:off x="3581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1600" i="1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>
                <a:latin typeface="Calibri"/>
                <a:ea typeface="Calibri"/>
                <a:cs typeface="Calibri"/>
              </a:rPr>
              <a:t>netCDF-4</a:t>
            </a:r>
            <a:endParaRPr lang="en-US" sz="1600" i="1" dirty="0">
              <a:latin typeface="Calibri"/>
              <a:ea typeface="Calibri"/>
              <a:cs typeface="Calibri"/>
            </a:endParaRPr>
          </a:p>
        </p:txBody>
      </p:sp>
      <p:sp>
        <p:nvSpPr>
          <p:cNvPr id="103" name="Flowchart: Data 102"/>
          <p:cNvSpPr/>
          <p:nvPr/>
        </p:nvSpPr>
        <p:spPr bwMode="auto">
          <a:xfrm>
            <a:off x="2438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91440" rIns="0" bIns="0" anchor="ctr"/>
          <a:lstStyle/>
          <a:p>
            <a:pPr>
              <a:defRPr/>
            </a:pPr>
            <a:endParaRPr lang="en-US" sz="1600" dirty="0">
              <a:latin typeface="Calibri" charset="0"/>
              <a:ea typeface="ＭＳ Ｐゴシック" charset="0"/>
              <a:cs typeface="Calibri" charset="0"/>
            </a:endParaRPr>
          </a:p>
          <a:p>
            <a:pPr>
              <a:defRPr/>
            </a:pPr>
            <a:endParaRPr lang="en-US" sz="1600" dirty="0">
              <a:latin typeface="Calibri" charset="0"/>
              <a:ea typeface="ＭＳ Ｐゴシック" charset="0"/>
              <a:cs typeface="Calibri" charset="0"/>
            </a:endParaRPr>
          </a:p>
          <a:p>
            <a:pPr>
              <a:defRPr/>
            </a:pPr>
            <a:r>
              <a:rPr lang="en-US" sz="1600" dirty="0">
                <a:latin typeface="Calibri" charset="0"/>
                <a:ea typeface="ＭＳ Ｐゴシック" charset="0"/>
                <a:cs typeface="Calibri" charset="0"/>
              </a:rPr>
              <a:t>High Level</a:t>
            </a:r>
          </a:p>
          <a:p>
            <a:pPr>
              <a:defRPr/>
            </a:pPr>
            <a:r>
              <a:rPr lang="en-US" sz="1600" dirty="0">
                <a:latin typeface="Calibri" charset="0"/>
                <a:ea typeface="ＭＳ Ｐゴシック" charset="0"/>
                <a:cs typeface="Calibri" charset="0"/>
              </a:rPr>
              <a:t>APIs</a:t>
            </a:r>
            <a:endParaRPr lang="en-US" sz="1600" i="1" dirty="0">
              <a:latin typeface="Calibri" charset="0"/>
              <a:ea typeface="ＭＳ Ｐゴシック" charset="0"/>
              <a:cs typeface="Calibri" charset="0"/>
            </a:endParaRPr>
          </a:p>
          <a:p>
            <a:pPr>
              <a:defRPr/>
            </a:pPr>
            <a:endParaRPr lang="en-US" dirty="0"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08" name="Flowchart: Data 107"/>
          <p:cNvSpPr/>
          <p:nvPr/>
        </p:nvSpPr>
        <p:spPr bwMode="auto">
          <a:xfrm>
            <a:off x="59436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rIns="0" anchor="ctr" anchorCtr="1"/>
          <a:lstStyle/>
          <a:p>
            <a:pPr>
              <a:defRPr/>
            </a:pPr>
            <a:r>
              <a:rPr lang="en-US" sz="1600" dirty="0" err="1">
                <a:latin typeface="Calibri"/>
                <a:ea typeface="Calibri"/>
                <a:cs typeface="Calibri"/>
              </a:rPr>
              <a:t>HDFview</a:t>
            </a:r>
            <a:endParaRPr lang="en-US" sz="1600" dirty="0">
              <a:latin typeface="Calibri"/>
              <a:ea typeface="Calibri"/>
              <a:cs typeface="Calibri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28600" y="914400"/>
            <a:ext cx="3810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Apps</a:t>
            </a:r>
          </a:p>
        </p:txBody>
      </p:sp>
      <p:sp>
        <p:nvSpPr>
          <p:cNvPr id="110" name="Flowchart: Data 109"/>
          <p:cNvSpPr/>
          <p:nvPr/>
        </p:nvSpPr>
        <p:spPr bwMode="auto">
          <a:xfrm>
            <a:off x="48006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r>
              <a:rPr lang="en-US" sz="1600" dirty="0">
                <a:latin typeface="Calibri" charset="0"/>
                <a:ea typeface="ＭＳ Ｐゴシック" charset="0"/>
                <a:cs typeface="Calibri" charset="0"/>
              </a:rPr>
              <a:t>Tools</a:t>
            </a:r>
          </a:p>
          <a:p>
            <a:pPr>
              <a:defRPr/>
            </a:pPr>
            <a:r>
              <a:rPr lang="en-US" sz="1600" dirty="0">
                <a:latin typeface="Calibri" charset="0"/>
                <a:ea typeface="ＭＳ Ｐゴシック" charset="0"/>
                <a:cs typeface="Calibri" charset="0"/>
              </a:rPr>
              <a:t>H5py</a:t>
            </a:r>
          </a:p>
          <a:p>
            <a:pPr>
              <a:defRPr/>
            </a:pPr>
            <a:r>
              <a:rPr lang="en-US" sz="1600" dirty="0">
                <a:latin typeface="Calibri" charset="0"/>
                <a:ea typeface="ＭＳ Ｐゴシック" charset="0"/>
                <a:cs typeface="Calibri" charset="0"/>
              </a:rPr>
              <a:t>R</a:t>
            </a:r>
            <a:endParaRPr lang="en-US" dirty="0"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6705600" y="1600200"/>
            <a:ext cx="15240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Java Interface</a:t>
            </a:r>
          </a:p>
        </p:txBody>
      </p:sp>
      <p:sp>
        <p:nvSpPr>
          <p:cNvPr id="115" name="Down Arrow 114"/>
          <p:cNvSpPr/>
          <p:nvPr/>
        </p:nvSpPr>
        <p:spPr bwMode="auto">
          <a:xfrm>
            <a:off x="25908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71" name="Flowchart: Data 102"/>
          <p:cNvSpPr/>
          <p:nvPr/>
        </p:nvSpPr>
        <p:spPr bwMode="auto">
          <a:xfrm>
            <a:off x="1295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91440" rIns="0" bIns="0" anchor="ctr"/>
          <a:lstStyle/>
          <a:p>
            <a:pPr>
              <a:defRPr/>
            </a:pPr>
            <a:endParaRPr lang="en-US" sz="1600" dirty="0">
              <a:latin typeface="Calibri" charset="0"/>
              <a:ea typeface="ＭＳ Ｐゴシック" charset="0"/>
              <a:cs typeface="Calibri" charset="0"/>
            </a:endParaRPr>
          </a:p>
          <a:p>
            <a:pPr>
              <a:defRPr/>
            </a:pPr>
            <a:r>
              <a:rPr lang="en-US" sz="1600" dirty="0">
                <a:latin typeface="Calibri" charset="0"/>
                <a:ea typeface="ＭＳ Ｐゴシック" charset="0"/>
                <a:cs typeface="Calibri" charset="0"/>
              </a:rPr>
              <a:t>H5Part</a:t>
            </a:r>
            <a:endParaRPr lang="en-US" sz="1600" i="1" dirty="0">
              <a:latin typeface="Calibri" charset="0"/>
              <a:ea typeface="ＭＳ Ｐゴシック" charset="0"/>
              <a:cs typeface="Calibri" charset="0"/>
            </a:endParaRPr>
          </a:p>
          <a:p>
            <a:pPr>
              <a:defRPr/>
            </a:pPr>
            <a:endParaRPr lang="en-US" dirty="0"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2819400" y="914400"/>
            <a:ext cx="566738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API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Useful Tools For New Users</a:t>
            </a:r>
          </a:p>
        </p:txBody>
      </p:sp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4505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45060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4096F576-8497-6543-AC3B-57A0647DCA29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26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79559" name="Text Box 7"/>
          <p:cNvSpPr txBox="1">
            <a:spLocks noChangeArrowheads="1"/>
          </p:cNvSpPr>
          <p:nvPr/>
        </p:nvSpPr>
        <p:spPr bwMode="auto">
          <a:xfrm>
            <a:off x="152400" y="838200"/>
            <a:ext cx="8867775" cy="7416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1">
                <a:latin typeface="Courier New" charset="0"/>
              </a:rPr>
              <a:t>h5dump</a:t>
            </a:r>
            <a:r>
              <a:rPr lang="en-US" altLang="x-none" sz="2800">
                <a:latin typeface="Arial" charset="0"/>
              </a:rPr>
              <a:t>:	</a:t>
            </a:r>
          </a:p>
          <a:p>
            <a:pPr eaLnBrk="1" hangingPunct="1"/>
            <a:r>
              <a:rPr lang="en-US" altLang="x-none" sz="2800">
                <a:latin typeface="Arial" charset="0"/>
              </a:rPr>
              <a:t>	Tool to </a:t>
            </a:r>
            <a:r>
              <a:rPr lang="ja-JP" altLang="en-US" sz="2800">
                <a:latin typeface="Arial" charset="0"/>
              </a:rPr>
              <a:t>“</a:t>
            </a:r>
            <a:r>
              <a:rPr lang="en-US" altLang="ja-JP" sz="2800">
                <a:latin typeface="Arial" charset="0"/>
              </a:rPr>
              <a:t>dump</a:t>
            </a:r>
            <a:r>
              <a:rPr lang="ja-JP" altLang="en-US" sz="2800">
                <a:latin typeface="Arial" charset="0"/>
              </a:rPr>
              <a:t>”</a:t>
            </a:r>
            <a:r>
              <a:rPr lang="en-US" altLang="ja-JP" sz="2800">
                <a:latin typeface="Arial" charset="0"/>
              </a:rPr>
              <a:t> or display contents of HDF5 files</a:t>
            </a:r>
          </a:p>
          <a:p>
            <a:pPr eaLnBrk="1" hangingPunct="1"/>
            <a:endParaRPr lang="en-US" altLang="x-none" sz="2800">
              <a:latin typeface="Arial" charset="0"/>
            </a:endParaRPr>
          </a:p>
          <a:p>
            <a:pPr eaLnBrk="1" hangingPunct="1"/>
            <a:r>
              <a:rPr lang="en-US" altLang="x-none" sz="2800" b="1">
                <a:latin typeface="Courier New" charset="0"/>
              </a:rPr>
              <a:t>h5cc, h5c++, h5fc</a:t>
            </a:r>
            <a:r>
              <a:rPr lang="en-US" altLang="x-none" sz="2800">
                <a:latin typeface="Arial" charset="0"/>
              </a:rPr>
              <a:t>:</a:t>
            </a:r>
          </a:p>
          <a:p>
            <a:pPr eaLnBrk="1" hangingPunct="1"/>
            <a:r>
              <a:rPr lang="en-US" altLang="x-none" sz="2800">
                <a:latin typeface="Arial" charset="0"/>
              </a:rPr>
              <a:t>	Scripts to compile applications</a:t>
            </a:r>
          </a:p>
          <a:p>
            <a:pPr eaLnBrk="1" hangingPunct="1"/>
            <a:endParaRPr lang="en-US" altLang="x-none" sz="2800">
              <a:latin typeface="Arial" charset="0"/>
            </a:endParaRPr>
          </a:p>
          <a:p>
            <a:pPr eaLnBrk="1" hangingPunct="1"/>
            <a:r>
              <a:rPr lang="en-US" altLang="x-none" sz="2800" b="1">
                <a:latin typeface="Courier New" charset="0"/>
              </a:rPr>
              <a:t>HDFView</a:t>
            </a:r>
            <a:r>
              <a:rPr lang="en-US" altLang="x-none" sz="2800">
                <a:latin typeface="Arial" charset="0"/>
              </a:rPr>
              <a:t>:</a:t>
            </a:r>
          </a:p>
          <a:p>
            <a:pPr eaLnBrk="1" hangingPunct="1"/>
            <a:r>
              <a:rPr lang="en-US" altLang="x-none" sz="2800">
                <a:latin typeface="Arial" charset="0"/>
              </a:rPr>
              <a:t> 	Java browser to view HDF5 files</a:t>
            </a:r>
          </a:p>
          <a:p>
            <a:pPr eaLnBrk="1" hangingPunct="1"/>
            <a:r>
              <a:rPr lang="en-US" altLang="x-none" sz="2800">
                <a:latin typeface="Arial" charset="0"/>
              </a:rPr>
              <a:t>  	 </a:t>
            </a:r>
            <a:r>
              <a:rPr lang="en-US" altLang="x-none" sz="2800">
                <a:latin typeface="Arial" charset="0"/>
                <a:hlinkClick r:id="rId3"/>
              </a:rPr>
              <a:t>http://www.hdfgroup.org/hdf-java-html/hdfview/</a:t>
            </a:r>
            <a:endParaRPr lang="en-US" altLang="x-none" sz="2800">
              <a:latin typeface="Arial" charset="0"/>
            </a:endParaRPr>
          </a:p>
          <a:p>
            <a:pPr eaLnBrk="1" hangingPunct="1"/>
            <a:endParaRPr lang="en-US" altLang="x-none" sz="2800">
              <a:latin typeface="Arial" charset="0"/>
            </a:endParaRPr>
          </a:p>
          <a:p>
            <a:pPr eaLnBrk="1" hangingPunct="1"/>
            <a:r>
              <a:rPr lang="en-US" altLang="x-none" sz="2800">
                <a:latin typeface="Arial" charset="0"/>
              </a:rPr>
              <a:t>HDF5 Examples (C, Fortran, Java, Python, Matlab)</a:t>
            </a:r>
          </a:p>
          <a:p>
            <a:pPr eaLnBrk="1" hangingPunct="1"/>
            <a:r>
              <a:rPr lang="en-US" altLang="x-none" sz="2800">
                <a:latin typeface="Arial" charset="0"/>
              </a:rPr>
              <a:t>	</a:t>
            </a:r>
            <a:r>
              <a:rPr lang="en-US" altLang="x-none" sz="2800">
                <a:latin typeface="Arial" charset="0"/>
                <a:hlinkClick r:id="rId4"/>
              </a:rPr>
              <a:t>http://www.hdfgroup.org/ftp/HDF5/examples/</a:t>
            </a:r>
            <a:r>
              <a:rPr lang="en-US" altLang="x-none" sz="2800">
                <a:latin typeface="Arial" charset="0"/>
              </a:rPr>
              <a:t> </a:t>
            </a:r>
          </a:p>
          <a:p>
            <a:pPr eaLnBrk="1" hangingPunct="1"/>
            <a:r>
              <a:rPr lang="en-US" altLang="x-none" sz="2800">
                <a:latin typeface="Arial" charset="0"/>
              </a:rPr>
              <a:t>	</a:t>
            </a:r>
          </a:p>
          <a:p>
            <a:pPr eaLnBrk="1" hangingPunct="1"/>
            <a:endParaRPr lang="en-US" altLang="x-none" sz="2800">
              <a:latin typeface="Calibri" charset="0"/>
            </a:endParaRPr>
          </a:p>
          <a:p>
            <a:pPr eaLnBrk="1" hangingPunct="1"/>
            <a:endParaRPr lang="en-US" altLang="x-none" sz="2800">
              <a:latin typeface="Calibri" charset="0"/>
            </a:endParaRPr>
          </a:p>
          <a:p>
            <a:pPr eaLnBrk="1" hangingPunct="1"/>
            <a:endParaRPr lang="en-US" altLang="x-none" sz="3200">
              <a:latin typeface="Calibri" charset="0"/>
            </a:endParaRPr>
          </a:p>
          <a:p>
            <a:pPr eaLnBrk="1" hangingPunct="1"/>
            <a:endParaRPr lang="en-US" altLang="x-none">
              <a:latin typeface="Calibri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HDF5 Programming model and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</a:p>
        </p:txBody>
      </p:sp>
      <p:sp>
        <p:nvSpPr>
          <p:cNvPr id="471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28242055-A93A-F54A-954E-FABA3FB6DE2B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27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315200" cy="533400"/>
          </a:xfrm>
        </p:spPr>
        <p:txBody>
          <a:bodyPr/>
          <a:lstStyle/>
          <a:p>
            <a:pPr eaLnBrk="1" hangingPunct="1"/>
            <a:r>
              <a:rPr lang="en-US" altLang="x-none">
                <a:latin typeface="Arial" charset="0"/>
                <a:ea typeface="ＭＳ Ｐゴシック" charset="-128"/>
              </a:rPr>
              <a:t>General Programming Paradigm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58779"/>
            <a:ext cx="8763000" cy="5494421"/>
          </a:xfrm>
        </p:spPr>
        <p:txBody>
          <a:bodyPr/>
          <a:lstStyle/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Object is opened or created</a:t>
            </a:r>
          </a:p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Object is accessed, possibly many times</a:t>
            </a:r>
          </a:p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Object is closed</a:t>
            </a:r>
          </a:p>
          <a:p>
            <a:pPr eaLnBrk="1" hangingPunct="1"/>
            <a:endParaRPr lang="en-US" altLang="x-none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x-none" dirty="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Properties of object are </a:t>
            </a:r>
            <a:r>
              <a:rPr lang="en-US" altLang="x-none" u="sng" dirty="0">
                <a:latin typeface="Arial" charset="0"/>
                <a:ea typeface="ＭＳ Ｐゴシック" charset="-128"/>
              </a:rPr>
              <a:t>optionally</a:t>
            </a:r>
            <a:r>
              <a:rPr lang="en-US" altLang="x-none" dirty="0">
                <a:latin typeface="Arial" charset="0"/>
                <a:ea typeface="ＭＳ Ｐゴシック" charset="-128"/>
              </a:rPr>
              <a:t> defined </a:t>
            </a:r>
          </a:p>
          <a:p>
            <a:pPr lvl="1" eaLnBrk="1" hangingPunct="1">
              <a:buFont typeface="Wingdings" charset="2"/>
              <a:buChar char="ü"/>
            </a:pPr>
            <a:r>
              <a:rPr lang="en-US" altLang="x-none" dirty="0">
                <a:latin typeface="Arial" charset="0"/>
                <a:ea typeface="Calibri" charset="0"/>
              </a:rPr>
              <a:t>Creation properties (e.g., use chunking storage)</a:t>
            </a:r>
          </a:p>
          <a:p>
            <a:pPr lvl="1" eaLnBrk="1" hangingPunct="1">
              <a:buFont typeface="Wingdings" charset="2"/>
              <a:buChar char="ü"/>
            </a:pPr>
            <a:r>
              <a:rPr lang="en-US" altLang="x-none" dirty="0">
                <a:latin typeface="Arial" charset="0"/>
                <a:ea typeface="Calibri" charset="0"/>
              </a:rPr>
              <a:t>Access properties</a:t>
            </a:r>
          </a:p>
          <a:p>
            <a:pPr eaLnBrk="1" hangingPunct="1"/>
            <a:endParaRPr lang="en-US" altLang="x-none" dirty="0">
              <a:latin typeface="Calibri" charset="0"/>
              <a:ea typeface="ＭＳ Ｐゴシック" charset="-128"/>
            </a:endParaRPr>
          </a:p>
        </p:txBody>
      </p:sp>
      <p:sp>
        <p:nvSpPr>
          <p:cNvPr id="48131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48133" name="Slide Number Placeholder 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3B849248-6C6B-8D48-8B75-0B3A85B606E7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28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Arial" charset="0"/>
                <a:ea typeface="ＭＳ Ｐゴシック" charset="-128"/>
              </a:rPr>
              <a:t>The General HDF5 API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Arial" charset="0"/>
                <a:ea typeface="ＭＳ Ｐゴシック" charset="-128"/>
              </a:rPr>
              <a:t>C</a:t>
            </a:r>
            <a:r>
              <a:rPr lang="en-US" altLang="x-none" b="1">
                <a:latin typeface="Arial" charset="0"/>
                <a:ea typeface="ＭＳ Ｐゴシック" charset="-128"/>
              </a:rPr>
              <a:t>, </a:t>
            </a:r>
            <a:r>
              <a:rPr lang="en-US" altLang="x-none">
                <a:latin typeface="Arial" charset="0"/>
                <a:ea typeface="ＭＳ Ｐゴシック" charset="-128"/>
              </a:rPr>
              <a:t>Fortran, Java, C++, and .NET bindings </a:t>
            </a:r>
          </a:p>
          <a:p>
            <a:pPr eaLnBrk="1" hangingPunct="1"/>
            <a:r>
              <a:rPr lang="en-US" altLang="x-none">
                <a:latin typeface="Arial" charset="0"/>
                <a:ea typeface="ＭＳ Ｐゴシック" charset="-128"/>
              </a:rPr>
              <a:t>IDL, MATLAB, Python (H5Py, PyTables)</a:t>
            </a:r>
          </a:p>
          <a:p>
            <a:pPr eaLnBrk="1" hangingPunct="1"/>
            <a:r>
              <a:rPr lang="en-US" altLang="x-none">
                <a:latin typeface="Arial" charset="0"/>
                <a:ea typeface="ＭＳ Ｐゴシック" charset="-128"/>
              </a:rPr>
              <a:t>C routines begin with prefix  H5</a:t>
            </a:r>
            <a:r>
              <a:rPr lang="en-US" altLang="x-none" i="1">
                <a:latin typeface="Arial" charset="0"/>
                <a:ea typeface="ＭＳ Ｐゴシック" charset="-128"/>
              </a:rPr>
              <a:t>?</a:t>
            </a:r>
          </a:p>
          <a:p>
            <a:pPr lvl="1" eaLnBrk="1" hangingPunct="1">
              <a:buFontTx/>
              <a:buNone/>
            </a:pPr>
            <a:r>
              <a:rPr lang="en-US" altLang="x-none">
                <a:latin typeface="Arial" charset="0"/>
                <a:ea typeface="Calibri" charset="0"/>
              </a:rPr>
              <a:t>	</a:t>
            </a:r>
            <a:r>
              <a:rPr lang="en-US" altLang="x-none" sz="2400" i="1">
                <a:latin typeface="Arial" charset="0"/>
                <a:ea typeface="Calibri" charset="0"/>
              </a:rPr>
              <a:t>?</a:t>
            </a:r>
            <a:r>
              <a:rPr lang="en-US" altLang="x-none" sz="2400">
                <a:latin typeface="Arial" charset="0"/>
                <a:ea typeface="Calibri" charset="0"/>
              </a:rPr>
              <a:t> is a character corresponding to the type of object the function acts on</a:t>
            </a:r>
          </a:p>
          <a:p>
            <a:pPr lvl="1" eaLnBrk="1" hangingPunct="1">
              <a:buFontTx/>
              <a:buNone/>
            </a:pPr>
            <a:endParaRPr lang="en-US" altLang="x-none">
              <a:latin typeface="Calibri" charset="0"/>
              <a:ea typeface="Calibri" charset="0"/>
            </a:endParaRPr>
          </a:p>
          <a:p>
            <a:pPr eaLnBrk="1" hangingPunct="1">
              <a:buFontTx/>
              <a:buNone/>
            </a:pPr>
            <a:r>
              <a:rPr lang="en-US" altLang="x-none">
                <a:latin typeface="Calibri" charset="0"/>
                <a:ea typeface="ＭＳ Ｐゴシック" charset="-128"/>
              </a:rPr>
              <a:t>                            </a:t>
            </a:r>
          </a:p>
        </p:txBody>
      </p:sp>
      <p:sp>
        <p:nvSpPr>
          <p:cNvPr id="50179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5018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5018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094D66E0-F521-9444-8580-BEC29CEBFF1F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29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0182" name="Text Box 4"/>
          <p:cNvSpPr txBox="1">
            <a:spLocks noChangeArrowheads="1"/>
          </p:cNvSpPr>
          <p:nvPr/>
        </p:nvSpPr>
        <p:spPr bwMode="auto">
          <a:xfrm>
            <a:off x="0" y="3886200"/>
            <a:ext cx="891540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x-none" sz="2800" b="1" dirty="0">
                <a:solidFill>
                  <a:schemeClr val="bg1"/>
                </a:solidFill>
                <a:latin typeface="Calibri" charset="0"/>
              </a:rPr>
              <a:t>      </a:t>
            </a:r>
            <a:r>
              <a:rPr lang="en-US" altLang="x-none" sz="2800" dirty="0">
                <a:solidFill>
                  <a:srgbClr val="0000FF"/>
                </a:solidFill>
                <a:latin typeface="Arial" charset="0"/>
              </a:rPr>
              <a:t>Example Functions:</a:t>
            </a:r>
          </a:p>
          <a:p>
            <a:pPr>
              <a:lnSpc>
                <a:spcPct val="70000"/>
              </a:lnSpc>
            </a:pPr>
            <a:endParaRPr lang="en-US" altLang="x-none" sz="2800" dirty="0">
              <a:solidFill>
                <a:srgbClr val="0000FF"/>
              </a:solidFill>
              <a:latin typeface="Arial" charset="0"/>
            </a:endParaRPr>
          </a:p>
          <a:p>
            <a:r>
              <a:rPr lang="en-US" altLang="x-none" b="1" dirty="0">
                <a:solidFill>
                  <a:srgbClr val="0000FF"/>
                </a:solidFill>
                <a:latin typeface="Arial" charset="0"/>
              </a:rPr>
              <a:t>  	H5</a:t>
            </a:r>
            <a:r>
              <a:rPr lang="en-US" altLang="x-none" b="1" dirty="0">
                <a:solidFill>
                  <a:srgbClr val="7030A0"/>
                </a:solidFill>
                <a:latin typeface="Arial" charset="0"/>
              </a:rPr>
              <a:t>D</a:t>
            </a:r>
            <a:r>
              <a:rPr lang="en-US" altLang="x-none" b="1" dirty="0">
                <a:solidFill>
                  <a:srgbClr val="0000FF"/>
                </a:solidFill>
                <a:latin typeface="Arial" charset="0"/>
              </a:rPr>
              <a:t> :</a:t>
            </a:r>
            <a:r>
              <a:rPr lang="en-US" altLang="x-none" dirty="0">
                <a:solidFill>
                  <a:srgbClr val="0000FF"/>
                </a:solidFill>
                <a:latin typeface="Arial" charset="0"/>
              </a:rPr>
              <a:t>	</a:t>
            </a:r>
            <a:r>
              <a:rPr lang="en-US" altLang="x-none" b="1" dirty="0">
                <a:solidFill>
                  <a:srgbClr val="7030A0"/>
                </a:solidFill>
                <a:latin typeface="Arial" charset="0"/>
              </a:rPr>
              <a:t>D</a:t>
            </a:r>
            <a:r>
              <a:rPr lang="en-US" altLang="x-none" dirty="0">
                <a:solidFill>
                  <a:srgbClr val="0000FF"/>
                </a:solidFill>
                <a:latin typeface="Arial" charset="0"/>
              </a:rPr>
              <a:t>ataset interface    	  </a:t>
            </a:r>
            <a:r>
              <a:rPr lang="en-US" altLang="x-none" i="1" dirty="0">
                <a:solidFill>
                  <a:srgbClr val="0000FF"/>
                </a:solidFill>
                <a:latin typeface="Arial" charset="0"/>
              </a:rPr>
              <a:t>e.g.,</a:t>
            </a:r>
            <a:r>
              <a:rPr lang="en-US" altLang="x-none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altLang="x-none" b="1" dirty="0">
                <a:solidFill>
                  <a:srgbClr val="0000FF"/>
                </a:solidFill>
                <a:latin typeface="Arial" charset="0"/>
              </a:rPr>
              <a:t>H5Dread </a:t>
            </a:r>
            <a:r>
              <a:rPr lang="en-US" altLang="x-none" sz="2800" dirty="0">
                <a:solidFill>
                  <a:srgbClr val="0000FF"/>
                </a:solidFill>
                <a:latin typeface="Arial" charset="0"/>
              </a:rPr>
              <a:t>             </a:t>
            </a:r>
          </a:p>
          <a:p>
            <a:r>
              <a:rPr lang="en-US" altLang="x-none" sz="2800" b="1" dirty="0">
                <a:solidFill>
                  <a:srgbClr val="0000FF"/>
                </a:solidFill>
                <a:latin typeface="Arial" charset="0"/>
              </a:rPr>
              <a:t>	</a:t>
            </a:r>
            <a:r>
              <a:rPr lang="en-US" altLang="x-none" b="1" dirty="0">
                <a:solidFill>
                  <a:srgbClr val="0000FF"/>
                </a:solidFill>
                <a:latin typeface="Arial" charset="0"/>
              </a:rPr>
              <a:t>H5</a:t>
            </a:r>
            <a:r>
              <a:rPr lang="en-US" altLang="x-none" b="1" dirty="0">
                <a:solidFill>
                  <a:srgbClr val="7030A0"/>
                </a:solidFill>
                <a:latin typeface="Arial" charset="0"/>
              </a:rPr>
              <a:t>F</a:t>
            </a:r>
            <a:r>
              <a:rPr lang="en-US" altLang="x-none" b="1" dirty="0">
                <a:solidFill>
                  <a:srgbClr val="0000FF"/>
                </a:solidFill>
                <a:latin typeface="Arial" charset="0"/>
              </a:rPr>
              <a:t> :</a:t>
            </a:r>
            <a:r>
              <a:rPr lang="en-US" altLang="x-none" dirty="0">
                <a:solidFill>
                  <a:srgbClr val="0000FF"/>
                </a:solidFill>
                <a:latin typeface="Arial" charset="0"/>
              </a:rPr>
              <a:t> 	</a:t>
            </a:r>
            <a:r>
              <a:rPr lang="en-US" altLang="x-none" b="1" dirty="0">
                <a:solidFill>
                  <a:srgbClr val="7030A0"/>
                </a:solidFill>
                <a:latin typeface="Arial" charset="0"/>
              </a:rPr>
              <a:t>F</a:t>
            </a:r>
            <a:r>
              <a:rPr lang="en-US" altLang="x-none" dirty="0">
                <a:solidFill>
                  <a:srgbClr val="0000FF"/>
                </a:solidFill>
                <a:latin typeface="Arial" charset="0"/>
              </a:rPr>
              <a:t>ile interface 	  </a:t>
            </a:r>
            <a:r>
              <a:rPr lang="en-US" altLang="x-none" i="1" dirty="0">
                <a:solidFill>
                  <a:srgbClr val="0000FF"/>
                </a:solidFill>
                <a:latin typeface="Arial" charset="0"/>
              </a:rPr>
              <a:t>e.g.,</a:t>
            </a:r>
            <a:r>
              <a:rPr lang="en-US" altLang="x-none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altLang="x-none" b="1" dirty="0">
                <a:solidFill>
                  <a:srgbClr val="0000FF"/>
                </a:solidFill>
                <a:latin typeface="Arial" charset="0"/>
              </a:rPr>
              <a:t>H5Fopen</a:t>
            </a:r>
            <a:r>
              <a:rPr lang="en-US" altLang="x-none" dirty="0">
                <a:solidFill>
                  <a:srgbClr val="0000FF"/>
                </a:solidFill>
                <a:latin typeface="Arial" charset="0"/>
              </a:rPr>
              <a:t>                         </a:t>
            </a:r>
          </a:p>
          <a:p>
            <a:r>
              <a:rPr lang="en-US" altLang="x-none" b="1" dirty="0">
                <a:solidFill>
                  <a:srgbClr val="0000FF"/>
                </a:solidFill>
                <a:latin typeface="Arial" charset="0"/>
              </a:rPr>
              <a:t>	H5</a:t>
            </a:r>
            <a:r>
              <a:rPr lang="en-US" altLang="x-none" b="1" dirty="0">
                <a:solidFill>
                  <a:srgbClr val="7030A0"/>
                </a:solidFill>
                <a:latin typeface="Arial" charset="0"/>
              </a:rPr>
              <a:t>S</a:t>
            </a:r>
            <a:r>
              <a:rPr lang="en-US" altLang="x-none" b="1" dirty="0">
                <a:solidFill>
                  <a:srgbClr val="0000FF"/>
                </a:solidFill>
                <a:latin typeface="Arial" charset="0"/>
              </a:rPr>
              <a:t> :</a:t>
            </a:r>
            <a:r>
              <a:rPr lang="en-US" altLang="x-none" dirty="0">
                <a:solidFill>
                  <a:srgbClr val="0000FF"/>
                </a:solidFill>
                <a:latin typeface="Arial" charset="0"/>
              </a:rPr>
              <a:t> 	</a:t>
            </a:r>
            <a:r>
              <a:rPr lang="en-US" altLang="x-none" dirty="0" err="1">
                <a:solidFill>
                  <a:srgbClr val="0000FF"/>
                </a:solidFill>
                <a:latin typeface="Arial" charset="0"/>
              </a:rPr>
              <a:t>data</a:t>
            </a:r>
            <a:r>
              <a:rPr lang="en-US" altLang="x-none" b="1" dirty="0" err="1">
                <a:solidFill>
                  <a:srgbClr val="7030A0"/>
                </a:solidFill>
                <a:latin typeface="Arial" charset="0"/>
              </a:rPr>
              <a:t>S</a:t>
            </a:r>
            <a:r>
              <a:rPr lang="en-US" altLang="x-none" dirty="0" err="1">
                <a:solidFill>
                  <a:srgbClr val="0000FF"/>
                </a:solidFill>
                <a:latin typeface="Arial" charset="0"/>
              </a:rPr>
              <a:t>pace</a:t>
            </a:r>
            <a:r>
              <a:rPr lang="en-US" altLang="x-none" dirty="0">
                <a:solidFill>
                  <a:srgbClr val="0000FF"/>
                </a:solidFill>
                <a:latin typeface="Arial" charset="0"/>
              </a:rPr>
              <a:t> interface	  </a:t>
            </a:r>
            <a:r>
              <a:rPr lang="en-US" altLang="x-none" i="1" dirty="0">
                <a:solidFill>
                  <a:srgbClr val="0000FF"/>
                </a:solidFill>
                <a:latin typeface="Arial" charset="0"/>
              </a:rPr>
              <a:t>e.g.,</a:t>
            </a:r>
            <a:r>
              <a:rPr lang="en-US" altLang="x-none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altLang="x-none" b="1" dirty="0">
                <a:solidFill>
                  <a:srgbClr val="0000FF"/>
                </a:solidFill>
                <a:latin typeface="Arial" charset="0"/>
              </a:rPr>
              <a:t>H5Sclose</a:t>
            </a:r>
            <a:r>
              <a:rPr lang="en-US" altLang="x-none" dirty="0">
                <a:solidFill>
                  <a:srgbClr val="0000FF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Why HDF5?</a:t>
            </a:r>
          </a:p>
        </p:txBody>
      </p:sp>
      <p:sp>
        <p:nvSpPr>
          <p:cNvPr id="983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Have you ever asked yourself: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Where is my data?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How will (do, did) I organize my data?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How will I share my data? 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What did I write into this file a week, a month, a year ago while working on my thesis?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How will I deal with one-file-per-processor in the </a:t>
            </a:r>
            <a:r>
              <a:rPr lang="en-US" altLang="x-none" dirty="0" err="1">
                <a:latin typeface="Arial" charset="0"/>
                <a:ea typeface="Calibri" charset="0"/>
              </a:rPr>
              <a:t>Petascale</a:t>
            </a:r>
            <a:r>
              <a:rPr lang="en-US" altLang="x-none" dirty="0">
                <a:latin typeface="Arial" charset="0"/>
                <a:ea typeface="Calibri" charset="0"/>
              </a:rPr>
              <a:t> (</a:t>
            </a:r>
            <a:r>
              <a:rPr lang="en-US" altLang="x-none" dirty="0" err="1">
                <a:latin typeface="Arial" charset="0"/>
                <a:ea typeface="Calibri" charset="0"/>
              </a:rPr>
              <a:t>Exascale</a:t>
            </a:r>
            <a:r>
              <a:rPr lang="en-US" altLang="x-none" dirty="0">
                <a:latin typeface="Arial" charset="0"/>
                <a:ea typeface="Calibri" charset="0"/>
              </a:rPr>
              <a:t>, </a:t>
            </a:r>
            <a:r>
              <a:rPr lang="is-IS" altLang="x-none" dirty="0">
                <a:latin typeface="Arial" charset="0"/>
                <a:ea typeface="Calibri" charset="0"/>
              </a:rPr>
              <a:t>…</a:t>
            </a:r>
            <a:r>
              <a:rPr lang="en-US" altLang="x-none" dirty="0">
                <a:latin typeface="Arial" charset="0"/>
                <a:ea typeface="Calibri" charset="0"/>
              </a:rPr>
              <a:t>scale) era?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Do I need to be an </a:t>
            </a:r>
            <a:r>
              <a:rPr lang="en-US" altLang="en-US" dirty="0">
                <a:latin typeface="Arial" charset="0"/>
                <a:ea typeface="Calibri" charset="0"/>
              </a:rPr>
              <a:t>“</a:t>
            </a:r>
            <a:r>
              <a:rPr lang="en-US" altLang="x-none" dirty="0">
                <a:latin typeface="Arial" charset="0"/>
                <a:ea typeface="Calibri" charset="0"/>
              </a:rPr>
              <a:t>HPC pro</a:t>
            </a:r>
            <a:r>
              <a:rPr lang="en-US" altLang="en-US" dirty="0">
                <a:latin typeface="Arial" charset="0"/>
                <a:ea typeface="Calibri" charset="0"/>
              </a:rPr>
              <a:t>”</a:t>
            </a:r>
            <a:r>
              <a:rPr lang="en-US" altLang="x-none" dirty="0">
                <a:latin typeface="Arial" charset="0"/>
                <a:ea typeface="Calibri" charset="0"/>
              </a:rPr>
              <a:t> to do my research?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983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489D8992-F137-BC4D-8E74-CFC0DD312712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3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Arial" charset="0"/>
                <a:ea typeface="ＭＳ Ｐゴシック" charset="-128"/>
              </a:rPr>
              <a:t>The HDF5 API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1534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>
                <a:latin typeface="Arial" charset="0"/>
                <a:ea typeface="ＭＳ Ｐゴシック" charset="-128"/>
              </a:rPr>
              <a:t>For flexibility, the API is extensive 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ü"/>
            </a:pPr>
            <a:r>
              <a:rPr lang="en-US" altLang="x-none">
                <a:latin typeface="Arial" charset="0"/>
                <a:ea typeface="Calibri" charset="0"/>
              </a:rPr>
              <a:t> </a:t>
            </a:r>
            <a:r>
              <a:rPr lang="en-US" altLang="x-none" sz="2400">
                <a:latin typeface="Arial" charset="0"/>
                <a:ea typeface="Calibri" charset="0"/>
              </a:rPr>
              <a:t>300+ functions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ü"/>
            </a:pPr>
            <a:endParaRPr lang="en-US" altLang="x-none">
              <a:latin typeface="Arial" charset="0"/>
              <a:ea typeface="Calibri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x-none">
                <a:latin typeface="Arial" charset="0"/>
                <a:ea typeface="ＭＳ Ｐゴシック" charset="-128"/>
              </a:rPr>
              <a:t>This can be daunting… but there is hope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ü"/>
            </a:pPr>
            <a:r>
              <a:rPr lang="en-US" altLang="x-none" sz="2400">
                <a:latin typeface="Arial" charset="0"/>
                <a:ea typeface="Calibri" charset="0"/>
              </a:rPr>
              <a:t>A few functions can do a lot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ü"/>
            </a:pPr>
            <a:r>
              <a:rPr lang="en-US" altLang="x-none" sz="2400">
                <a:latin typeface="Arial" charset="0"/>
                <a:ea typeface="Calibri" charset="0"/>
              </a:rPr>
              <a:t>Start simple  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ü"/>
            </a:pPr>
            <a:r>
              <a:rPr lang="en-US" altLang="x-none" sz="2400">
                <a:latin typeface="Arial" charset="0"/>
                <a:ea typeface="Calibri" charset="0"/>
              </a:rPr>
              <a:t>Build up knowledge as more features are needed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ü"/>
            </a:pPr>
            <a:endParaRPr lang="en-US" altLang="x-none">
              <a:latin typeface="Calibri" charset="0"/>
              <a:ea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x-none">
              <a:latin typeface="Calibri" charset="0"/>
              <a:ea typeface="ＭＳ Ｐゴシック" charset="-128"/>
            </a:endParaRPr>
          </a:p>
        </p:txBody>
      </p:sp>
      <p:sp>
        <p:nvSpPr>
          <p:cNvPr id="5222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5222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52229" name="Slide Number Placeholder 1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D3F8FCF-A073-1F45-8A91-153820B60795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30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52230" name="Picture 6" descr="vm_53919_sol_a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098550"/>
            <a:ext cx="10398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3800" y="1412875"/>
            <a:ext cx="1066800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00" b="1" dirty="0" err="1">
                <a:latin typeface="+mn-lt"/>
                <a:ea typeface="Calibri"/>
                <a:cs typeface="Calibri"/>
              </a:rPr>
              <a:t>Victorinox</a:t>
            </a:r>
            <a:r>
              <a:rPr lang="en-US" sz="1100" b="1" dirty="0">
                <a:latin typeface="+mn-lt"/>
                <a:ea typeface="Calibri"/>
                <a:cs typeface="Calibri"/>
              </a:rPr>
              <a:t> Swiss Army </a:t>
            </a:r>
            <a:r>
              <a:rPr lang="en-US" sz="1100" b="1" dirty="0" err="1">
                <a:latin typeface="+mn-lt"/>
                <a:ea typeface="Calibri"/>
                <a:cs typeface="Calibri"/>
              </a:rPr>
              <a:t>Cybertool</a:t>
            </a:r>
            <a:r>
              <a:rPr lang="en-US" sz="1100" b="1" dirty="0">
                <a:latin typeface="+mn-lt"/>
                <a:ea typeface="Calibri"/>
                <a:cs typeface="Calibri"/>
              </a:rPr>
              <a:t>  34</a:t>
            </a:r>
          </a:p>
        </p:txBody>
      </p:sp>
      <p:grpSp>
        <p:nvGrpSpPr>
          <p:cNvPr id="52232" name="Group 17"/>
          <p:cNvGrpSpPr>
            <a:grpSpLocks/>
          </p:cNvGrpSpPr>
          <p:nvPr/>
        </p:nvGrpSpPr>
        <p:grpSpPr bwMode="auto">
          <a:xfrm>
            <a:off x="7620000" y="2743200"/>
            <a:ext cx="850900" cy="795338"/>
            <a:chOff x="5136458" y="2362200"/>
            <a:chExt cx="1155074" cy="1185637"/>
          </a:xfrm>
        </p:grpSpPr>
        <p:grpSp>
          <p:nvGrpSpPr>
            <p:cNvPr id="52233" name="Group 16"/>
            <p:cNvGrpSpPr>
              <a:grpSpLocks/>
            </p:cNvGrpSpPr>
            <p:nvPr/>
          </p:nvGrpSpPr>
          <p:grpSpPr bwMode="auto">
            <a:xfrm>
              <a:off x="5136458" y="2362200"/>
              <a:ext cx="883342" cy="1115964"/>
              <a:chOff x="4298258" y="1295401"/>
              <a:chExt cx="2559742" cy="3249563"/>
            </a:xfrm>
          </p:grpSpPr>
          <p:pic>
            <p:nvPicPr>
              <p:cNvPr id="52235" name="Picture 9" descr="vm_53919_sol_a02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25" t="6985" r="20178" b="38538"/>
              <a:stretch>
                <a:fillRect/>
              </a:stretch>
            </p:blipFill>
            <p:spPr bwMode="auto">
              <a:xfrm>
                <a:off x="4648200" y="1295401"/>
                <a:ext cx="2209800" cy="2971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Rectangle 11"/>
              <p:cNvSpPr/>
              <p:nvPr/>
            </p:nvSpPr>
            <p:spPr bwMode="auto">
              <a:xfrm rot="1577934">
                <a:off x="4298258" y="1736431"/>
                <a:ext cx="1373837" cy="1908836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Calibri"/>
                  <a:cs typeface="Calibri"/>
                </a:endParaRPr>
              </a:p>
            </p:txBody>
          </p:sp>
          <p:sp>
            <p:nvSpPr>
              <p:cNvPr id="52237" name="Rectangle 14"/>
              <p:cNvSpPr>
                <a:spLocks noChangeArrowheads="1"/>
              </p:cNvSpPr>
              <p:nvPr/>
            </p:nvSpPr>
            <p:spPr bwMode="auto">
              <a:xfrm rot="3757320">
                <a:off x="4130585" y="3494643"/>
                <a:ext cx="1378219" cy="6182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52238" name="Rectangle 15"/>
              <p:cNvSpPr>
                <a:spLocks noChangeArrowheads="1"/>
              </p:cNvSpPr>
              <p:nvPr/>
            </p:nvSpPr>
            <p:spPr bwMode="auto">
              <a:xfrm rot="3757320">
                <a:off x="5658729" y="3960119"/>
                <a:ext cx="551288" cy="6244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</p:grpSp>
        <p:sp>
          <p:nvSpPr>
            <p:cNvPr id="13" name="Rectangle 12"/>
            <p:cNvSpPr/>
            <p:nvPr/>
          </p:nvSpPr>
          <p:spPr bwMode="auto">
            <a:xfrm rot="1464534">
              <a:off x="5806660" y="2589388"/>
              <a:ext cx="484872" cy="958449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Calibri"/>
                <a:cs typeface="Calibri"/>
              </a:endParaRPr>
            </a:p>
          </p:txBody>
        </p:sp>
      </p:grpSp>
    </p:spTree>
  </p:cSld>
  <p:clrMapOvr>
    <a:masterClrMapping/>
  </p:clrMapOvr>
  <p:transition spd="med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543800" cy="609600"/>
          </a:xfrm>
        </p:spPr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Basic Functions 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143000"/>
            <a:ext cx="8077200" cy="50292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400">
                <a:latin typeface="Arial" charset="0"/>
                <a:ea typeface="ＭＳ Ｐゴシック" charset="-128"/>
              </a:rPr>
              <a:t>H5</a:t>
            </a:r>
            <a:r>
              <a:rPr lang="en-US" altLang="x-none" sz="2400" b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F</a:t>
            </a:r>
            <a:r>
              <a:rPr lang="en-US" altLang="x-none" sz="2400">
                <a:latin typeface="Arial" charset="0"/>
                <a:ea typeface="ＭＳ Ｐゴシック" charset="-128"/>
              </a:rPr>
              <a:t>create (H5</a:t>
            </a:r>
            <a:r>
              <a:rPr lang="en-US" altLang="x-none" sz="2400" b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F</a:t>
            </a:r>
            <a:r>
              <a:rPr lang="en-US" altLang="x-none" sz="2400">
                <a:latin typeface="Arial" charset="0"/>
                <a:ea typeface="ＭＳ Ｐゴシック" charset="-128"/>
              </a:rPr>
              <a:t>open)   		</a:t>
            </a:r>
            <a:r>
              <a:rPr lang="en-US" altLang="x-none" sz="2400" i="1">
                <a:solidFill>
                  <a:srgbClr val="1C14FF"/>
                </a:solidFill>
                <a:latin typeface="Arial" charset="0"/>
                <a:ea typeface="ＭＳ Ｐゴシック" charset="-128"/>
              </a:rPr>
              <a:t>create (open) File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400" i="1"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00">
                <a:latin typeface="Arial" charset="0"/>
                <a:ea typeface="ＭＳ Ｐゴシック" charset="-128"/>
              </a:rPr>
              <a:t>	H5</a:t>
            </a:r>
            <a:r>
              <a:rPr lang="en-US" altLang="x-none" sz="2400" b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S</a:t>
            </a:r>
            <a:r>
              <a:rPr lang="en-US" altLang="x-none" sz="2400">
                <a:latin typeface="Arial" charset="0"/>
                <a:ea typeface="ＭＳ Ｐゴシック" charset="-128"/>
              </a:rPr>
              <a:t>create_simple/H5</a:t>
            </a:r>
            <a:r>
              <a:rPr lang="en-US" altLang="x-none" sz="2400" b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S</a:t>
            </a:r>
            <a:r>
              <a:rPr lang="en-US" altLang="x-none" sz="2400">
                <a:latin typeface="Arial" charset="0"/>
                <a:ea typeface="ＭＳ Ｐゴシック" charset="-128"/>
              </a:rPr>
              <a:t>create	</a:t>
            </a:r>
            <a:r>
              <a:rPr lang="en-US" altLang="x-none" sz="2400" i="1">
                <a:solidFill>
                  <a:srgbClr val="1C14FF"/>
                </a:solidFill>
                <a:latin typeface="Arial" charset="0"/>
                <a:ea typeface="ＭＳ Ｐゴシック" charset="-128"/>
              </a:rPr>
              <a:t>create dataSpace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400"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00">
                <a:latin typeface="Arial" charset="0"/>
                <a:ea typeface="ＭＳ Ｐゴシック" charset="-128"/>
              </a:rPr>
              <a:t>	  	H5</a:t>
            </a:r>
            <a:r>
              <a:rPr lang="en-US" altLang="x-none" sz="2400" b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D</a:t>
            </a:r>
            <a:r>
              <a:rPr lang="en-US" altLang="x-none" sz="2400">
                <a:latin typeface="Arial" charset="0"/>
                <a:ea typeface="ＭＳ Ｐゴシック" charset="-128"/>
              </a:rPr>
              <a:t>create (H5</a:t>
            </a:r>
            <a:r>
              <a:rPr lang="en-US" altLang="x-none" sz="2400" b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D</a:t>
            </a:r>
            <a:r>
              <a:rPr lang="en-US" altLang="x-none" sz="2400">
                <a:latin typeface="Arial" charset="0"/>
                <a:ea typeface="ＭＳ Ｐゴシック" charset="-128"/>
              </a:rPr>
              <a:t>open)	</a:t>
            </a:r>
            <a:r>
              <a:rPr lang="en-US" altLang="x-none" sz="2400" i="1">
                <a:solidFill>
                  <a:srgbClr val="1C14FF"/>
                </a:solidFill>
                <a:latin typeface="Arial" charset="0"/>
                <a:ea typeface="ＭＳ Ｐゴシック" charset="-128"/>
              </a:rPr>
              <a:t>create (open) Dataset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400" i="1"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00">
                <a:latin typeface="Arial" charset="0"/>
                <a:ea typeface="ＭＳ Ｐゴシック" charset="-128"/>
              </a:rPr>
              <a:t>	 	     H5</a:t>
            </a:r>
            <a:r>
              <a:rPr lang="en-US" altLang="x-none" sz="2400" b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D</a:t>
            </a:r>
            <a:r>
              <a:rPr lang="en-US" altLang="x-none" sz="2400">
                <a:latin typeface="Arial" charset="0"/>
                <a:ea typeface="ＭＳ Ｐゴシック" charset="-128"/>
              </a:rPr>
              <a:t>read, H5</a:t>
            </a:r>
            <a:r>
              <a:rPr lang="en-US" altLang="x-none" sz="2400" b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D</a:t>
            </a:r>
            <a:r>
              <a:rPr lang="en-US" altLang="x-none" sz="2400">
                <a:latin typeface="Arial" charset="0"/>
                <a:ea typeface="ＭＳ Ｐゴシック" charset="-128"/>
              </a:rPr>
              <a:t>write	</a:t>
            </a:r>
            <a:r>
              <a:rPr lang="en-US" altLang="x-none" sz="2400" i="1">
                <a:solidFill>
                  <a:srgbClr val="1C14FF"/>
                </a:solidFill>
                <a:latin typeface="Arial" charset="0"/>
                <a:ea typeface="ＭＳ Ｐゴシック" charset="-128"/>
              </a:rPr>
              <a:t>access Dataset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400"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00">
                <a:latin typeface="Arial" charset="0"/>
                <a:ea typeface="ＭＳ Ｐゴシック" charset="-128"/>
              </a:rPr>
              <a:t>	  	H5</a:t>
            </a:r>
            <a:r>
              <a:rPr lang="en-US" altLang="x-none" sz="2400" b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D</a:t>
            </a:r>
            <a:r>
              <a:rPr lang="en-US" altLang="x-none" sz="2400">
                <a:latin typeface="Arial" charset="0"/>
                <a:ea typeface="ＭＳ Ｐゴシック" charset="-128"/>
              </a:rPr>
              <a:t>close			</a:t>
            </a:r>
            <a:r>
              <a:rPr lang="en-US" altLang="x-none" sz="2400" i="1">
                <a:solidFill>
                  <a:srgbClr val="1C14FF"/>
                </a:solidFill>
                <a:latin typeface="Arial" charset="0"/>
                <a:ea typeface="ＭＳ Ｐゴシック" charset="-128"/>
              </a:rPr>
              <a:t>close Dataset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400">
              <a:solidFill>
                <a:srgbClr val="1C14FF"/>
              </a:solidFill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00">
                <a:latin typeface="Arial" charset="0"/>
                <a:ea typeface="ＭＳ Ｐゴシック" charset="-128"/>
              </a:rPr>
              <a:t>	H5</a:t>
            </a:r>
            <a:r>
              <a:rPr lang="en-US" altLang="x-none" sz="2400" b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S</a:t>
            </a:r>
            <a:r>
              <a:rPr lang="en-US" altLang="x-none" sz="2400">
                <a:latin typeface="Arial" charset="0"/>
                <a:ea typeface="ＭＳ Ｐゴシック" charset="-128"/>
              </a:rPr>
              <a:t>close			      	</a:t>
            </a:r>
            <a:r>
              <a:rPr lang="en-US" altLang="x-none" sz="2400" i="1">
                <a:solidFill>
                  <a:srgbClr val="1C14FF"/>
                </a:solidFill>
                <a:latin typeface="Arial" charset="0"/>
                <a:ea typeface="ＭＳ Ｐゴシック" charset="-128"/>
              </a:rPr>
              <a:t>close dataSpace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400">
              <a:solidFill>
                <a:srgbClr val="1C14FF"/>
              </a:solidFill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00">
                <a:latin typeface="Arial" charset="0"/>
                <a:ea typeface="ＭＳ Ｐゴシック" charset="-128"/>
              </a:rPr>
              <a:t>H5</a:t>
            </a:r>
            <a:r>
              <a:rPr lang="en-US" altLang="x-none" sz="2400" b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F</a:t>
            </a:r>
            <a:r>
              <a:rPr lang="en-US" altLang="x-none" sz="2400">
                <a:latin typeface="Arial" charset="0"/>
                <a:ea typeface="ＭＳ Ｐゴシック" charset="-128"/>
              </a:rPr>
              <a:t>close				</a:t>
            </a:r>
            <a:r>
              <a:rPr lang="en-US" altLang="x-none" sz="2400" i="1">
                <a:solidFill>
                  <a:srgbClr val="1C14FF"/>
                </a:solidFill>
                <a:latin typeface="Arial" charset="0"/>
                <a:ea typeface="ＭＳ Ｐゴシック" charset="-128"/>
              </a:rPr>
              <a:t>close File</a:t>
            </a:r>
            <a:endParaRPr lang="en-US" altLang="x-none" sz="2400"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alibri" charset="0"/>
                <a:ea typeface="ＭＳ Ｐゴシック" charset="-128"/>
              </a:rPr>
              <a:t>				</a:t>
            </a:r>
            <a:endParaRPr lang="en-US" altLang="x-none" sz="2000" i="1">
              <a:latin typeface="Calibri" charset="0"/>
              <a:ea typeface="ＭＳ Ｐゴシック" charset="-128"/>
            </a:endParaRPr>
          </a:p>
        </p:txBody>
      </p:sp>
      <p:sp>
        <p:nvSpPr>
          <p:cNvPr id="54275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5427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54277" name="Slide Number Placeholder 1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FCF9514E-2B1C-5247-9F20-2B5AC6131131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31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278" name="Line 4"/>
          <p:cNvSpPr>
            <a:spLocks noChangeShapeType="1"/>
          </p:cNvSpPr>
          <p:nvPr/>
        </p:nvSpPr>
        <p:spPr bwMode="auto">
          <a:xfrm>
            <a:off x="685800" y="1524000"/>
            <a:ext cx="0" cy="3962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Line 5"/>
          <p:cNvSpPr>
            <a:spLocks noChangeShapeType="1"/>
          </p:cNvSpPr>
          <p:nvPr/>
        </p:nvSpPr>
        <p:spPr bwMode="auto">
          <a:xfrm>
            <a:off x="1143000" y="2209800"/>
            <a:ext cx="0" cy="2590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0" name="Line 6"/>
          <p:cNvSpPr>
            <a:spLocks noChangeShapeType="1"/>
          </p:cNvSpPr>
          <p:nvPr/>
        </p:nvSpPr>
        <p:spPr bwMode="auto">
          <a:xfrm>
            <a:off x="1676400" y="2895600"/>
            <a:ext cx="0" cy="1066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4683" name="Freeform 11"/>
          <p:cNvSpPr>
            <a:spLocks/>
          </p:cNvSpPr>
          <p:nvPr/>
        </p:nvSpPr>
        <p:spPr bwMode="auto">
          <a:xfrm>
            <a:off x="4572000" y="2032000"/>
            <a:ext cx="3403600" cy="1930400"/>
          </a:xfrm>
          <a:custGeom>
            <a:avLst/>
            <a:gdLst>
              <a:gd name="T0" fmla="*/ 0 w 2144"/>
              <a:gd name="T1" fmla="*/ 1216 h 1216"/>
              <a:gd name="T2" fmla="*/ 1632 w 2144"/>
              <a:gd name="T3" fmla="*/ 928 h 1216"/>
              <a:gd name="T4" fmla="*/ 2016 w 2144"/>
              <a:gd name="T5" fmla="*/ 688 h 1216"/>
              <a:gd name="T6" fmla="*/ 2112 w 2144"/>
              <a:gd name="T7" fmla="*/ 400 h 1216"/>
              <a:gd name="T8" fmla="*/ 1824 w 2144"/>
              <a:gd name="T9" fmla="*/ 64 h 1216"/>
              <a:gd name="T10" fmla="*/ 1632 w 2144"/>
              <a:gd name="T11" fmla="*/ 16 h 1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44" h="1216">
                <a:moveTo>
                  <a:pt x="0" y="1216"/>
                </a:moveTo>
                <a:cubicBezTo>
                  <a:pt x="648" y="1116"/>
                  <a:pt x="1296" y="1016"/>
                  <a:pt x="1632" y="928"/>
                </a:cubicBezTo>
                <a:cubicBezTo>
                  <a:pt x="1968" y="840"/>
                  <a:pt x="1936" y="776"/>
                  <a:pt x="2016" y="688"/>
                </a:cubicBezTo>
                <a:cubicBezTo>
                  <a:pt x="2096" y="600"/>
                  <a:pt x="2144" y="504"/>
                  <a:pt x="2112" y="400"/>
                </a:cubicBezTo>
                <a:cubicBezTo>
                  <a:pt x="2080" y="296"/>
                  <a:pt x="1904" y="128"/>
                  <a:pt x="1824" y="64"/>
                </a:cubicBezTo>
                <a:cubicBezTo>
                  <a:pt x="1744" y="0"/>
                  <a:pt x="1664" y="24"/>
                  <a:pt x="1632" y="16"/>
                </a:cubicBezTo>
              </a:path>
            </a:pathLst>
          </a:custGeom>
          <a:noFill/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4685" name="Freeform 13"/>
          <p:cNvSpPr>
            <a:spLocks/>
          </p:cNvSpPr>
          <p:nvPr/>
        </p:nvSpPr>
        <p:spPr bwMode="auto">
          <a:xfrm>
            <a:off x="4495800" y="2133600"/>
            <a:ext cx="3225800" cy="1828800"/>
          </a:xfrm>
          <a:custGeom>
            <a:avLst/>
            <a:gdLst>
              <a:gd name="T0" fmla="*/ 0 w 2032"/>
              <a:gd name="T1" fmla="*/ 1152 h 1152"/>
              <a:gd name="T2" fmla="*/ 816 w 2032"/>
              <a:gd name="T3" fmla="*/ 1008 h 1152"/>
              <a:gd name="T4" fmla="*/ 1824 w 2032"/>
              <a:gd name="T5" fmla="*/ 624 h 1152"/>
              <a:gd name="T6" fmla="*/ 1968 w 2032"/>
              <a:gd name="T7" fmla="*/ 528 h 1152"/>
              <a:gd name="T8" fmla="*/ 2016 w 2032"/>
              <a:gd name="T9" fmla="*/ 432 h 1152"/>
              <a:gd name="T10" fmla="*/ 2016 w 2032"/>
              <a:gd name="T11" fmla="*/ 240 h 1152"/>
              <a:gd name="T12" fmla="*/ 1920 w 2032"/>
              <a:gd name="T13" fmla="*/ 48 h 1152"/>
              <a:gd name="T14" fmla="*/ 1776 w 2032"/>
              <a:gd name="T15" fmla="*/ 0 h 115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032" h="1152">
                <a:moveTo>
                  <a:pt x="0" y="1152"/>
                </a:moveTo>
                <a:cubicBezTo>
                  <a:pt x="256" y="1124"/>
                  <a:pt x="512" y="1096"/>
                  <a:pt x="816" y="1008"/>
                </a:cubicBezTo>
                <a:cubicBezTo>
                  <a:pt x="1120" y="920"/>
                  <a:pt x="1632" y="704"/>
                  <a:pt x="1824" y="624"/>
                </a:cubicBezTo>
                <a:cubicBezTo>
                  <a:pt x="2016" y="544"/>
                  <a:pt x="1936" y="560"/>
                  <a:pt x="1968" y="528"/>
                </a:cubicBezTo>
                <a:cubicBezTo>
                  <a:pt x="2000" y="496"/>
                  <a:pt x="2008" y="480"/>
                  <a:pt x="2016" y="432"/>
                </a:cubicBezTo>
                <a:cubicBezTo>
                  <a:pt x="2024" y="384"/>
                  <a:pt x="2032" y="304"/>
                  <a:pt x="2016" y="240"/>
                </a:cubicBezTo>
                <a:cubicBezTo>
                  <a:pt x="2000" y="176"/>
                  <a:pt x="1960" y="88"/>
                  <a:pt x="1920" y="48"/>
                </a:cubicBezTo>
                <a:cubicBezTo>
                  <a:pt x="1880" y="8"/>
                  <a:pt x="1828" y="4"/>
                  <a:pt x="1776" y="0"/>
                </a:cubicBezTo>
              </a:path>
            </a:pathLst>
          </a:custGeom>
          <a:noFill/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4686" name="Freeform 14"/>
          <p:cNvSpPr>
            <a:spLocks/>
          </p:cNvSpPr>
          <p:nvPr/>
        </p:nvSpPr>
        <p:spPr bwMode="auto">
          <a:xfrm>
            <a:off x="3733800" y="2133600"/>
            <a:ext cx="3886200" cy="1828800"/>
          </a:xfrm>
          <a:custGeom>
            <a:avLst/>
            <a:gdLst>
              <a:gd name="T0" fmla="*/ 0 w 2448"/>
              <a:gd name="T1" fmla="*/ 1152 h 1152"/>
              <a:gd name="T2" fmla="*/ 1728 w 2448"/>
              <a:gd name="T3" fmla="*/ 912 h 1152"/>
              <a:gd name="T4" fmla="*/ 2304 w 2448"/>
              <a:gd name="T5" fmla="*/ 672 h 1152"/>
              <a:gd name="T6" fmla="*/ 2448 w 2448"/>
              <a:gd name="T7" fmla="*/ 288 h 1152"/>
              <a:gd name="T8" fmla="*/ 2304 w 2448"/>
              <a:gd name="T9" fmla="*/ 0 h 11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48" h="1152">
                <a:moveTo>
                  <a:pt x="0" y="1152"/>
                </a:moveTo>
                <a:cubicBezTo>
                  <a:pt x="672" y="1072"/>
                  <a:pt x="1344" y="992"/>
                  <a:pt x="1728" y="912"/>
                </a:cubicBezTo>
                <a:cubicBezTo>
                  <a:pt x="2112" y="832"/>
                  <a:pt x="2184" y="776"/>
                  <a:pt x="2304" y="672"/>
                </a:cubicBezTo>
                <a:cubicBezTo>
                  <a:pt x="2424" y="568"/>
                  <a:pt x="2448" y="400"/>
                  <a:pt x="2448" y="288"/>
                </a:cubicBezTo>
                <a:cubicBezTo>
                  <a:pt x="2448" y="176"/>
                  <a:pt x="2328" y="48"/>
                  <a:pt x="2304" y="0"/>
                </a:cubicBezTo>
              </a:path>
            </a:pathLst>
          </a:custGeom>
          <a:noFill/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543800" cy="609600"/>
          </a:xfrm>
        </p:spPr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Other Common Functions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x-none" sz="2400" dirty="0" err="1">
                <a:latin typeface="Arial" charset="0"/>
                <a:ea typeface="ＭＳ Ｐゴシック" charset="-128"/>
              </a:rPr>
              <a:t>Data</a:t>
            </a:r>
            <a:r>
              <a:rPr lang="en-US" altLang="x-none" sz="2400" b="1" dirty="0" err="1">
                <a:solidFill>
                  <a:srgbClr val="0000FF"/>
                </a:solidFill>
                <a:latin typeface="Arial" charset="0"/>
                <a:ea typeface="ＭＳ Ｐゴシック" charset="-128"/>
              </a:rPr>
              <a:t>S</a:t>
            </a:r>
            <a:r>
              <a:rPr lang="en-US" altLang="x-none" sz="2400" dirty="0" err="1">
                <a:latin typeface="Arial" charset="0"/>
                <a:ea typeface="ＭＳ Ｐゴシック" charset="-128"/>
              </a:rPr>
              <a:t>paces</a:t>
            </a:r>
            <a:r>
              <a:rPr lang="en-US" altLang="x-none" sz="2400" dirty="0">
                <a:latin typeface="Arial" charset="0"/>
                <a:ea typeface="ＭＳ Ｐゴシック" charset="-128"/>
              </a:rPr>
              <a:t>:    		H5Sselect_hyperslab (Partial I/O)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x-none" sz="2400" dirty="0">
                <a:latin typeface="Arial" charset="0"/>
                <a:ea typeface="ＭＳ Ｐゴシック" charset="-128"/>
              </a:rPr>
              <a:t>				     	H5Sselect_elements  (Partial I/O)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x-none" sz="2400" dirty="0">
                <a:latin typeface="Arial" charset="0"/>
                <a:ea typeface="ＭＳ Ｐゴシック" charset="-128"/>
              </a:rPr>
              <a:t>					H5Dget_space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x-none" sz="2400" dirty="0">
              <a:latin typeface="Arial" charset="0"/>
              <a:ea typeface="ＭＳ Ｐゴシック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x-none" sz="2400" b="1" dirty="0">
                <a:solidFill>
                  <a:srgbClr val="0000FF"/>
                </a:solidFill>
                <a:latin typeface="Arial" charset="0"/>
                <a:ea typeface="ＭＳ Ｐゴシック" charset="-128"/>
              </a:rPr>
              <a:t>G</a:t>
            </a:r>
            <a:r>
              <a:rPr lang="en-US" altLang="x-none" sz="2400" dirty="0">
                <a:latin typeface="Arial" charset="0"/>
                <a:ea typeface="ＭＳ Ｐゴシック" charset="-128"/>
              </a:rPr>
              <a:t>roups:			 H5Gcreate, H5Gopen, H5Gclose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x-none" sz="2400" dirty="0">
                <a:latin typeface="Arial" charset="0"/>
                <a:ea typeface="ＭＳ Ｐゴシック" charset="-128"/>
              </a:rPr>
              <a:t>				     	 </a:t>
            </a:r>
            <a:r>
              <a:rPr lang="en-US" altLang="x-none" sz="2400" i="1" dirty="0">
                <a:latin typeface="Arial" charset="0"/>
                <a:ea typeface="ＭＳ Ｐゴシック" charset="-128"/>
              </a:rPr>
              <a:t>				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x-none" sz="2400" b="1" dirty="0">
                <a:solidFill>
                  <a:srgbClr val="0000FF"/>
                </a:solidFill>
                <a:latin typeface="Arial" charset="0"/>
                <a:ea typeface="ＭＳ Ｐゴシック" charset="-128"/>
              </a:rPr>
              <a:t>A</a:t>
            </a:r>
            <a:r>
              <a:rPr lang="en-US" altLang="x-none" sz="2400" dirty="0">
                <a:latin typeface="Arial" charset="0"/>
                <a:ea typeface="ＭＳ Ｐゴシック" charset="-128"/>
              </a:rPr>
              <a:t>ttributes:		     	 H5Acreate, H5Aopen_name, 					 H5Aclose, H5Aread, H5Awrite	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x-none" sz="2400" dirty="0">
              <a:latin typeface="Arial" charset="0"/>
              <a:ea typeface="ＭＳ Ｐゴシック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x-none" sz="2400" b="1" dirty="0">
                <a:solidFill>
                  <a:srgbClr val="0000FF"/>
                </a:solidFill>
                <a:latin typeface="Arial" charset="0"/>
                <a:ea typeface="ＭＳ Ｐゴシック" charset="-128"/>
              </a:rPr>
              <a:t>P</a:t>
            </a:r>
            <a:r>
              <a:rPr lang="en-US" altLang="x-none" sz="2400" dirty="0">
                <a:latin typeface="Arial" charset="0"/>
                <a:ea typeface="ＭＳ Ｐゴシック" charset="-128"/>
              </a:rPr>
              <a:t>roperty lists:		 H5Pcreate, H5Pclose	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x-none" sz="2400" dirty="0">
                <a:latin typeface="Arial" charset="0"/>
                <a:ea typeface="ＭＳ Ｐゴシック" charset="-128"/>
              </a:rPr>
              <a:t>					 H5Pset_chunk, H5Pset_deflate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x-none" sz="2400" dirty="0">
              <a:latin typeface="Calibri" charset="0"/>
              <a:ea typeface="ＭＳ Ｐゴシック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x-none" sz="2400" dirty="0">
                <a:latin typeface="Calibri" charset="0"/>
                <a:ea typeface="ＭＳ Ｐゴシック" charset="-128"/>
              </a:rPr>
              <a:t>			</a:t>
            </a:r>
            <a:endParaRPr lang="en-US" altLang="x-none" sz="2400" i="1" dirty="0">
              <a:latin typeface="Calibri" charset="0"/>
              <a:ea typeface="ＭＳ Ｐゴシック" charset="-128"/>
            </a:endParaRPr>
          </a:p>
        </p:txBody>
      </p:sp>
      <p:sp>
        <p:nvSpPr>
          <p:cNvPr id="56323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5632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56325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7544B257-1140-C845-9CD5-FC7E89E7B319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32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729" name="Freeform 9"/>
          <p:cNvSpPr>
            <a:spLocks/>
          </p:cNvSpPr>
          <p:nvPr/>
        </p:nvSpPr>
        <p:spPr bwMode="auto">
          <a:xfrm>
            <a:off x="4572000" y="2032000"/>
            <a:ext cx="3403600" cy="1930400"/>
          </a:xfrm>
          <a:custGeom>
            <a:avLst/>
            <a:gdLst>
              <a:gd name="T0" fmla="*/ 0 w 2144"/>
              <a:gd name="T1" fmla="*/ 1216 h 1216"/>
              <a:gd name="T2" fmla="*/ 1632 w 2144"/>
              <a:gd name="T3" fmla="*/ 928 h 1216"/>
              <a:gd name="T4" fmla="*/ 2016 w 2144"/>
              <a:gd name="T5" fmla="*/ 688 h 1216"/>
              <a:gd name="T6" fmla="*/ 2112 w 2144"/>
              <a:gd name="T7" fmla="*/ 400 h 1216"/>
              <a:gd name="T8" fmla="*/ 1824 w 2144"/>
              <a:gd name="T9" fmla="*/ 64 h 1216"/>
              <a:gd name="T10" fmla="*/ 1632 w 2144"/>
              <a:gd name="T11" fmla="*/ 16 h 1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44" h="1216">
                <a:moveTo>
                  <a:pt x="0" y="1216"/>
                </a:moveTo>
                <a:cubicBezTo>
                  <a:pt x="648" y="1116"/>
                  <a:pt x="1296" y="1016"/>
                  <a:pt x="1632" y="928"/>
                </a:cubicBezTo>
                <a:cubicBezTo>
                  <a:pt x="1968" y="840"/>
                  <a:pt x="1936" y="776"/>
                  <a:pt x="2016" y="688"/>
                </a:cubicBezTo>
                <a:cubicBezTo>
                  <a:pt x="2096" y="600"/>
                  <a:pt x="2144" y="504"/>
                  <a:pt x="2112" y="400"/>
                </a:cubicBezTo>
                <a:cubicBezTo>
                  <a:pt x="2080" y="296"/>
                  <a:pt x="1904" y="128"/>
                  <a:pt x="1824" y="64"/>
                </a:cubicBezTo>
                <a:cubicBezTo>
                  <a:pt x="1744" y="0"/>
                  <a:pt x="1664" y="24"/>
                  <a:pt x="1632" y="16"/>
                </a:cubicBezTo>
              </a:path>
            </a:pathLst>
          </a:custGeom>
          <a:noFill/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30" name="Freeform 10"/>
          <p:cNvSpPr>
            <a:spLocks/>
          </p:cNvSpPr>
          <p:nvPr/>
        </p:nvSpPr>
        <p:spPr bwMode="auto">
          <a:xfrm>
            <a:off x="4495800" y="2133600"/>
            <a:ext cx="3225800" cy="1828800"/>
          </a:xfrm>
          <a:custGeom>
            <a:avLst/>
            <a:gdLst>
              <a:gd name="T0" fmla="*/ 0 w 2032"/>
              <a:gd name="T1" fmla="*/ 1152 h 1152"/>
              <a:gd name="T2" fmla="*/ 816 w 2032"/>
              <a:gd name="T3" fmla="*/ 1008 h 1152"/>
              <a:gd name="T4" fmla="*/ 1824 w 2032"/>
              <a:gd name="T5" fmla="*/ 624 h 1152"/>
              <a:gd name="T6" fmla="*/ 1968 w 2032"/>
              <a:gd name="T7" fmla="*/ 528 h 1152"/>
              <a:gd name="T8" fmla="*/ 2016 w 2032"/>
              <a:gd name="T9" fmla="*/ 432 h 1152"/>
              <a:gd name="T10" fmla="*/ 2016 w 2032"/>
              <a:gd name="T11" fmla="*/ 240 h 1152"/>
              <a:gd name="T12" fmla="*/ 1920 w 2032"/>
              <a:gd name="T13" fmla="*/ 48 h 1152"/>
              <a:gd name="T14" fmla="*/ 1776 w 2032"/>
              <a:gd name="T15" fmla="*/ 0 h 115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032" h="1152">
                <a:moveTo>
                  <a:pt x="0" y="1152"/>
                </a:moveTo>
                <a:cubicBezTo>
                  <a:pt x="256" y="1124"/>
                  <a:pt x="512" y="1096"/>
                  <a:pt x="816" y="1008"/>
                </a:cubicBezTo>
                <a:cubicBezTo>
                  <a:pt x="1120" y="920"/>
                  <a:pt x="1632" y="704"/>
                  <a:pt x="1824" y="624"/>
                </a:cubicBezTo>
                <a:cubicBezTo>
                  <a:pt x="2016" y="544"/>
                  <a:pt x="1936" y="560"/>
                  <a:pt x="1968" y="528"/>
                </a:cubicBezTo>
                <a:cubicBezTo>
                  <a:pt x="2000" y="496"/>
                  <a:pt x="2008" y="480"/>
                  <a:pt x="2016" y="432"/>
                </a:cubicBezTo>
                <a:cubicBezTo>
                  <a:pt x="2024" y="384"/>
                  <a:pt x="2032" y="304"/>
                  <a:pt x="2016" y="240"/>
                </a:cubicBezTo>
                <a:cubicBezTo>
                  <a:pt x="2000" y="176"/>
                  <a:pt x="1960" y="88"/>
                  <a:pt x="1920" y="48"/>
                </a:cubicBezTo>
                <a:cubicBezTo>
                  <a:pt x="1880" y="8"/>
                  <a:pt x="1828" y="4"/>
                  <a:pt x="1776" y="0"/>
                </a:cubicBezTo>
              </a:path>
            </a:pathLst>
          </a:custGeom>
          <a:noFill/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31" name="Freeform 11"/>
          <p:cNvSpPr>
            <a:spLocks/>
          </p:cNvSpPr>
          <p:nvPr/>
        </p:nvSpPr>
        <p:spPr bwMode="auto">
          <a:xfrm>
            <a:off x="3733800" y="2133600"/>
            <a:ext cx="3886200" cy="1828800"/>
          </a:xfrm>
          <a:custGeom>
            <a:avLst/>
            <a:gdLst>
              <a:gd name="T0" fmla="*/ 0 w 2448"/>
              <a:gd name="T1" fmla="*/ 1152 h 1152"/>
              <a:gd name="T2" fmla="*/ 1728 w 2448"/>
              <a:gd name="T3" fmla="*/ 912 h 1152"/>
              <a:gd name="T4" fmla="*/ 2304 w 2448"/>
              <a:gd name="T5" fmla="*/ 672 h 1152"/>
              <a:gd name="T6" fmla="*/ 2448 w 2448"/>
              <a:gd name="T7" fmla="*/ 288 h 1152"/>
              <a:gd name="T8" fmla="*/ 2304 w 2448"/>
              <a:gd name="T9" fmla="*/ 0 h 11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48" h="1152">
                <a:moveTo>
                  <a:pt x="0" y="1152"/>
                </a:moveTo>
                <a:cubicBezTo>
                  <a:pt x="672" y="1072"/>
                  <a:pt x="1344" y="992"/>
                  <a:pt x="1728" y="912"/>
                </a:cubicBezTo>
                <a:cubicBezTo>
                  <a:pt x="2112" y="832"/>
                  <a:pt x="2184" y="776"/>
                  <a:pt x="2304" y="672"/>
                </a:cubicBezTo>
                <a:cubicBezTo>
                  <a:pt x="2424" y="568"/>
                  <a:pt x="2448" y="400"/>
                  <a:pt x="2448" y="288"/>
                </a:cubicBezTo>
                <a:cubicBezTo>
                  <a:pt x="2448" y="176"/>
                  <a:pt x="2328" y="48"/>
                  <a:pt x="2304" y="0"/>
                </a:cubicBezTo>
              </a:path>
            </a:pathLst>
          </a:custGeom>
          <a:noFill/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 examples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583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6E3CCFE-0BC8-7149-90BA-8E3E6089AA29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33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</a:p>
        </p:txBody>
      </p:sp>
      <p:sp>
        <p:nvSpPr>
          <p:cNvPr id="593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571A7E5F-89BF-5A40-A068-6E6BDE97500D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34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solidFill>
                  <a:schemeClr val="tx1"/>
                </a:solidFill>
                <a:latin typeface="Arial" charset="0"/>
                <a:ea typeface="ＭＳ Ｐゴシック" charset="-128"/>
              </a:rPr>
              <a:t>How to compile HDF5 applications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b="1" dirty="0">
                <a:solidFill>
                  <a:schemeClr val="tx1"/>
                </a:solidFill>
                <a:latin typeface="Courier New" charset="0"/>
                <a:ea typeface="ＭＳ Ｐゴシック" charset="-128"/>
              </a:rPr>
              <a:t>h5cc</a:t>
            </a:r>
            <a:r>
              <a:rPr lang="en-US" altLang="x-none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– HDF5 C compiler command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b="1" dirty="0">
                <a:solidFill>
                  <a:schemeClr val="tx1"/>
                </a:solidFill>
                <a:latin typeface="Courier New" charset="0"/>
                <a:ea typeface="ＭＳ Ｐゴシック" charset="-128"/>
              </a:rPr>
              <a:t>h5fc</a:t>
            </a:r>
            <a:r>
              <a:rPr lang="en-US" altLang="x-none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– HDF5 F90 compiler command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b="1" dirty="0">
                <a:solidFill>
                  <a:schemeClr val="tx1"/>
                </a:solidFill>
                <a:latin typeface="Courier New" charset="0"/>
                <a:ea typeface="ＭＳ Ｐゴシック" charset="-128"/>
              </a:rPr>
              <a:t>h5c++</a:t>
            </a:r>
            <a:r>
              <a:rPr lang="en-US" altLang="x-none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- HDF5 C++ compiler command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To compile: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b="1" dirty="0">
                <a:solidFill>
                  <a:schemeClr val="tx1"/>
                </a:solidFill>
                <a:latin typeface="Courier New" charset="0"/>
                <a:ea typeface="Calibri" charset="0"/>
              </a:rPr>
              <a:t>  h5cc h5prog.c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b="1" dirty="0">
                <a:solidFill>
                  <a:schemeClr val="tx1"/>
                </a:solidFill>
                <a:latin typeface="Courier New" charset="0"/>
                <a:ea typeface="Calibri" charset="0"/>
              </a:rPr>
              <a:t>  h5fc h5prog.f90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b="1" dirty="0">
                <a:solidFill>
                  <a:schemeClr val="tx1"/>
                </a:solidFill>
                <a:latin typeface="Courier New" charset="0"/>
                <a:ea typeface="Calibri" charset="0"/>
              </a:rPr>
              <a:t>  h5c++ h5prog.cpp</a:t>
            </a:r>
          </a:p>
        </p:txBody>
      </p:sp>
      <p:pic>
        <p:nvPicPr>
          <p:cNvPr id="7" name="Picture 2" descr="Image result for command line icon">
            <a:hlinkClick r:id="rId3"/>
            <a:extLst>
              <a:ext uri="{FF2B5EF4-FFF2-40B4-BE49-F238E27FC236}">
                <a16:creationId xmlns:a16="http://schemas.microsoft.com/office/drawing/2014/main" id="{C6B40E81-471E-A04D-88A4-CDAD71F1D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42" y="3597442"/>
            <a:ext cx="2794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ommand line icon">
            <a:hlinkClick r:id="rId3"/>
            <a:extLst>
              <a:ext uri="{FF2B5EF4-FFF2-40B4-BE49-F238E27FC236}">
                <a16:creationId xmlns:a16="http://schemas.microsoft.com/office/drawing/2014/main" id="{5D96E292-1AA4-8F42-B841-48D225466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42" y="4102768"/>
            <a:ext cx="2794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ommand line icon">
            <a:hlinkClick r:id="rId3"/>
            <a:extLst>
              <a:ext uri="{FF2B5EF4-FFF2-40B4-BE49-F238E27FC236}">
                <a16:creationId xmlns:a16="http://schemas.microsoft.com/office/drawing/2014/main" id="{B9E90890-EA31-AA46-AB9C-82C1FB3B2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463" y="4559969"/>
            <a:ext cx="2794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6019800" cy="609600"/>
          </a:xfrm>
        </p:spPr>
        <p:txBody>
          <a:bodyPr/>
          <a:lstStyle/>
          <a:p>
            <a:pPr eaLnBrk="1" hangingPunct="1"/>
            <a:r>
              <a:rPr lang="en-US" altLang="x-none">
                <a:latin typeface="Arial" charset="0"/>
                <a:ea typeface="ＭＳ Ｐゴシック" charset="-128"/>
              </a:rPr>
              <a:t>Code: Create a File</a:t>
            </a:r>
          </a:p>
        </p:txBody>
      </p:sp>
      <p:sp>
        <p:nvSpPr>
          <p:cNvPr id="6349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6349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63492" name="Slide Number Placeholder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83910239-3465-4E40-B239-7E1F6FE3BD80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35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3493" name="Rectangle 3"/>
          <p:cNvSpPr>
            <a:spLocks noChangeArrowheads="1"/>
          </p:cNvSpPr>
          <p:nvPr/>
        </p:nvSpPr>
        <p:spPr bwMode="auto">
          <a:xfrm>
            <a:off x="457200" y="10668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/>
              <a:t> </a:t>
            </a:r>
          </a:p>
        </p:txBody>
      </p:sp>
      <p:sp>
        <p:nvSpPr>
          <p:cNvPr id="63494" name="Rectangle 4"/>
          <p:cNvSpPr>
            <a:spLocks noChangeArrowheads="1"/>
          </p:cNvSpPr>
          <p:nvPr/>
        </p:nvSpPr>
        <p:spPr bwMode="auto">
          <a:xfrm>
            <a:off x="304800" y="1600200"/>
            <a:ext cx="885031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b="1">
                <a:latin typeface="Courier New" charset="0"/>
              </a:rPr>
              <a:t>hid_t       file_id; </a:t>
            </a:r>
          </a:p>
          <a:p>
            <a:r>
              <a:rPr lang="en-US" altLang="x-none" b="1">
                <a:latin typeface="Courier New" charset="0"/>
              </a:rPr>
              <a:t>herr_t      status;</a:t>
            </a:r>
          </a:p>
          <a:p>
            <a:r>
              <a:rPr lang="en-US" altLang="x-none" b="1">
                <a:latin typeface="Courier New" charset="0"/>
              </a:rPr>
              <a:t>       </a:t>
            </a:r>
          </a:p>
          <a:p>
            <a:r>
              <a:rPr lang="en-US" altLang="x-none" b="1">
                <a:latin typeface="Courier New" charset="0"/>
              </a:rPr>
              <a:t>file_id = </a:t>
            </a:r>
            <a:r>
              <a:rPr lang="en-US" altLang="x-none" b="1">
                <a:solidFill>
                  <a:srgbClr val="0000FF"/>
                </a:solidFill>
                <a:latin typeface="Courier New" charset="0"/>
              </a:rPr>
              <a:t>H5Fcreate</a:t>
            </a:r>
            <a:r>
              <a:rPr lang="en-US" altLang="x-none" b="1">
                <a:latin typeface="Courier New" charset="0"/>
              </a:rPr>
              <a:t>("file.h5", H5F_ACC_TRUNC, </a:t>
            </a:r>
          </a:p>
          <a:p>
            <a:r>
              <a:rPr lang="en-US" altLang="x-none" b="1">
                <a:latin typeface="Courier New" charset="0"/>
              </a:rPr>
              <a:t>	               H5P_DEFAULT, H5P_DEFAULT);</a:t>
            </a:r>
          </a:p>
          <a:p>
            <a:endParaRPr lang="en-US" altLang="x-none" b="1">
              <a:latin typeface="Courier New" charset="0"/>
            </a:endParaRPr>
          </a:p>
          <a:p>
            <a:r>
              <a:rPr lang="en-US" altLang="x-none" b="1">
                <a:latin typeface="Courier New" charset="0"/>
              </a:rPr>
              <a:t>status = </a:t>
            </a:r>
            <a:r>
              <a:rPr lang="en-US" altLang="x-none" b="1">
                <a:solidFill>
                  <a:srgbClr val="0000FF"/>
                </a:solidFill>
                <a:latin typeface="Courier New" charset="0"/>
              </a:rPr>
              <a:t>H5Fclose</a:t>
            </a:r>
            <a:r>
              <a:rPr lang="en-US" altLang="x-none" b="1">
                <a:latin typeface="Courier New" charset="0"/>
              </a:rPr>
              <a:t> (file_id);</a:t>
            </a:r>
          </a:p>
          <a:p>
            <a:endParaRPr lang="en-US" altLang="x-none" b="1">
              <a:latin typeface="Courier New" charset="0"/>
            </a:endParaRPr>
          </a:p>
          <a:p>
            <a:r>
              <a:rPr lang="en-US" altLang="x-none" b="1">
                <a:latin typeface="Courier New" charset="0"/>
              </a:rPr>
              <a:t>  </a:t>
            </a:r>
          </a:p>
        </p:txBody>
      </p:sp>
      <p:sp>
        <p:nvSpPr>
          <p:cNvPr id="63495" name="TextBox 7"/>
          <p:cNvSpPr txBox="1">
            <a:spLocks noChangeArrowheads="1"/>
          </p:cNvSpPr>
          <p:nvPr/>
        </p:nvSpPr>
        <p:spPr bwMode="auto">
          <a:xfrm>
            <a:off x="762000" y="5638800"/>
            <a:ext cx="7011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 i="1">
                <a:latin typeface="Arial" charset="0"/>
              </a:rPr>
              <a:t>Note: Return codes not checked for errors in code samples</a:t>
            </a:r>
            <a:r>
              <a:rPr lang="en-US" altLang="x-none" sz="2000" i="1">
                <a:latin typeface="Calibri" charset="0"/>
              </a:rPr>
              <a:t>.</a:t>
            </a:r>
          </a:p>
        </p:txBody>
      </p:sp>
      <p:sp>
        <p:nvSpPr>
          <p:cNvPr id="73749" name="Oval 21"/>
          <p:cNvSpPr>
            <a:spLocks noChangeArrowheads="1"/>
          </p:cNvSpPr>
          <p:nvPr/>
        </p:nvSpPr>
        <p:spPr bwMode="auto">
          <a:xfrm>
            <a:off x="6705600" y="4572000"/>
            <a:ext cx="1676400" cy="762000"/>
          </a:xfrm>
          <a:prstGeom prst="ellipse">
            <a:avLst/>
          </a:prstGeom>
          <a:solidFill>
            <a:srgbClr val="E0C2A3"/>
          </a:solidFill>
          <a:ln w="9525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rgbClr val="000000"/>
            </a:prst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</a:t>
            </a:r>
            <a:r>
              <a:rPr lang="en-US" altLang="ja-JP" b="1">
                <a:latin typeface="Arial" charset="0"/>
                <a:ea typeface="Calibri" charset="0"/>
              </a:rPr>
              <a:t>/</a:t>
            </a:r>
            <a:r>
              <a:rPr lang="en-US" altLang="en-US" b="1">
                <a:latin typeface="Arial" charset="0"/>
                <a:ea typeface="Calibri" charset="0"/>
              </a:rPr>
              <a:t>”</a:t>
            </a:r>
            <a:r>
              <a:rPr lang="en-US" altLang="ja-JP" b="1">
                <a:latin typeface="Arial" charset="0"/>
                <a:ea typeface="Calibri" charset="0"/>
              </a:rPr>
              <a:t> (root)</a:t>
            </a:r>
            <a:endParaRPr lang="en-US" altLang="x-none" b="1">
              <a:latin typeface="Arial" charset="0"/>
              <a:ea typeface="Calibri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4"/>
          <p:cNvSpPr>
            <a:spLocks noGrp="1" noChangeArrowheads="1"/>
          </p:cNvSpPr>
          <p:nvPr>
            <p:ph type="title"/>
          </p:nvPr>
        </p:nvSpPr>
        <p:spPr>
          <a:xfrm>
            <a:off x="1524000" y="-76200"/>
            <a:ext cx="6477000" cy="762000"/>
          </a:xfrm>
        </p:spPr>
        <p:txBody>
          <a:bodyPr/>
          <a:lstStyle/>
          <a:p>
            <a:pPr eaLnBrk="1" hangingPunct="1"/>
            <a:r>
              <a:rPr lang="en-US" altLang="x-none">
                <a:latin typeface="Arial" charset="0"/>
                <a:ea typeface="ＭＳ Ｐゴシック" charset="-128"/>
              </a:rPr>
              <a:t>Example: Create a Group</a:t>
            </a:r>
          </a:p>
        </p:txBody>
      </p:sp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6144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61444" name="Slide Number Placeholder 3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146CA7DB-57A5-AB44-8EC7-C7DA4A3BDA15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36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445" name="Rectangle 2"/>
          <p:cNvSpPr>
            <a:spLocks noChangeArrowheads="1"/>
          </p:cNvSpPr>
          <p:nvPr/>
        </p:nvSpPr>
        <p:spPr bwMode="auto">
          <a:xfrm>
            <a:off x="-2809875" y="3419475"/>
            <a:ext cx="3111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4556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88000"/>
              </a:lnSpc>
              <a:spcBef>
                <a:spcPct val="42000"/>
              </a:spcBef>
              <a:buClr>
                <a:srgbClr val="712000"/>
              </a:buClr>
              <a:buFontTx/>
              <a:buChar char="•"/>
            </a:pPr>
            <a:endParaRPr lang="x-none" altLang="x-none" sz="2800">
              <a:solidFill>
                <a:srgbClr val="712000"/>
              </a:solidFill>
            </a:endParaRPr>
          </a:p>
        </p:txBody>
      </p:sp>
      <p:sp>
        <p:nvSpPr>
          <p:cNvPr id="61446" name="Oval 3"/>
          <p:cNvSpPr>
            <a:spLocks noChangeArrowheads="1"/>
          </p:cNvSpPr>
          <p:nvPr/>
        </p:nvSpPr>
        <p:spPr bwMode="auto">
          <a:xfrm>
            <a:off x="990600" y="1066800"/>
            <a:ext cx="7620000" cy="5257800"/>
          </a:xfrm>
          <a:prstGeom prst="ellipse">
            <a:avLst/>
          </a:prstGeom>
          <a:noFill/>
          <a:ln w="5715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grpSp>
        <p:nvGrpSpPr>
          <p:cNvPr id="61447" name="Group 5"/>
          <p:cNvGrpSpPr>
            <a:grpSpLocks/>
          </p:cNvGrpSpPr>
          <p:nvPr/>
        </p:nvGrpSpPr>
        <p:grpSpPr bwMode="auto">
          <a:xfrm>
            <a:off x="2286000" y="1828800"/>
            <a:ext cx="1524000" cy="884238"/>
            <a:chOff x="816" y="1104"/>
            <a:chExt cx="960" cy="557"/>
          </a:xfrm>
        </p:grpSpPr>
        <p:sp>
          <p:nvSpPr>
            <p:cNvPr id="61466" name="Line 6"/>
            <p:cNvSpPr>
              <a:spLocks noChangeShapeType="1"/>
            </p:cNvSpPr>
            <p:nvPr/>
          </p:nvSpPr>
          <p:spPr bwMode="auto">
            <a:xfrm flipH="1">
              <a:off x="1234" y="1104"/>
              <a:ext cx="542" cy="557"/>
            </a:xfrm>
            <a:prstGeom prst="line">
              <a:avLst/>
            </a:prstGeom>
            <a:noFill/>
            <a:ln w="57150">
              <a:solidFill>
                <a:srgbClr val="333399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0" tIns="45711" rIns="91420" bIns="45711" anchor="ctr"/>
            <a:lstStyle/>
            <a:p>
              <a:endParaRPr lang="en-US"/>
            </a:p>
          </p:txBody>
        </p:sp>
        <p:sp>
          <p:nvSpPr>
            <p:cNvPr id="61467" name="Text Box 7"/>
            <p:cNvSpPr txBox="1">
              <a:spLocks noChangeArrowheads="1"/>
            </p:cNvSpPr>
            <p:nvPr/>
          </p:nvSpPr>
          <p:spPr bwMode="auto">
            <a:xfrm>
              <a:off x="816" y="1104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b="1">
                  <a:solidFill>
                    <a:srgbClr val="333399"/>
                  </a:solidFill>
                  <a:latin typeface="Arial" charset="0"/>
                </a:rPr>
                <a:t>A</a:t>
              </a:r>
            </a:p>
          </p:txBody>
        </p:sp>
      </p:grpSp>
      <p:grpSp>
        <p:nvGrpSpPr>
          <p:cNvPr id="61448" name="Group 9"/>
          <p:cNvGrpSpPr>
            <a:grpSpLocks/>
          </p:cNvGrpSpPr>
          <p:nvPr/>
        </p:nvGrpSpPr>
        <p:grpSpPr bwMode="auto">
          <a:xfrm>
            <a:off x="4572000" y="1752600"/>
            <a:ext cx="2368550" cy="1219200"/>
            <a:chOff x="3041" y="1152"/>
            <a:chExt cx="1492" cy="768"/>
          </a:xfrm>
        </p:grpSpPr>
        <p:sp>
          <p:nvSpPr>
            <p:cNvPr id="61463" name="Line 10"/>
            <p:cNvSpPr>
              <a:spLocks noChangeShapeType="1"/>
            </p:cNvSpPr>
            <p:nvPr/>
          </p:nvSpPr>
          <p:spPr bwMode="auto">
            <a:xfrm>
              <a:off x="3422" y="1152"/>
              <a:ext cx="322" cy="528"/>
            </a:xfrm>
            <a:prstGeom prst="line">
              <a:avLst/>
            </a:prstGeom>
            <a:noFill/>
            <a:ln w="57150">
              <a:solidFill>
                <a:srgbClr val="333399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0" tIns="45711" rIns="91420" bIns="45711" anchor="ctr"/>
            <a:lstStyle/>
            <a:p>
              <a:endParaRPr lang="en-US"/>
            </a:p>
          </p:txBody>
        </p:sp>
        <p:sp>
          <p:nvSpPr>
            <p:cNvPr id="61464" name="Text Box 11"/>
            <p:cNvSpPr txBox="1">
              <a:spLocks noChangeArrowheads="1"/>
            </p:cNvSpPr>
            <p:nvPr/>
          </p:nvSpPr>
          <p:spPr bwMode="auto">
            <a:xfrm>
              <a:off x="3360" y="1200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b="1">
                  <a:solidFill>
                    <a:srgbClr val="333399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61465" name="Oval 12"/>
            <p:cNvSpPr>
              <a:spLocks noChangeArrowheads="1"/>
            </p:cNvSpPr>
            <p:nvPr/>
          </p:nvSpPr>
          <p:spPr bwMode="auto">
            <a:xfrm>
              <a:off x="3041" y="1703"/>
              <a:ext cx="1492" cy="217"/>
            </a:xfrm>
            <a:prstGeom prst="ellipse">
              <a:avLst/>
            </a:prstGeom>
            <a:solidFill>
              <a:srgbClr val="99FFCC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25400" contourW="127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99FFCC"/>
              </a:contourClr>
            </a:sp3d>
          </p:spPr>
          <p:txBody>
            <a:bodyPr wrap="none" lIns="91420" tIns="45711" rIns="91420" bIns="45711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b="1">
                <a:latin typeface="Calibri" charset="0"/>
              </a:endParaRPr>
            </a:p>
          </p:txBody>
        </p:sp>
      </p:grpSp>
      <p:sp>
        <p:nvSpPr>
          <p:cNvPr id="61449" name="Oval 13"/>
          <p:cNvSpPr>
            <a:spLocks noChangeArrowheads="1"/>
          </p:cNvSpPr>
          <p:nvPr/>
        </p:nvSpPr>
        <p:spPr bwMode="auto">
          <a:xfrm>
            <a:off x="3200400" y="1447800"/>
            <a:ext cx="3276600" cy="425450"/>
          </a:xfrm>
          <a:prstGeom prst="ellipse">
            <a:avLst/>
          </a:prstGeom>
          <a:solidFill>
            <a:srgbClr val="99FFCC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125400" contourW="127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99FFCC"/>
            </a:contourClr>
          </a:sp3d>
        </p:spPr>
        <p:txBody>
          <a:bodyPr wrap="none" lIns="91420" tIns="45711" rIns="91420" bIns="45711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ja-JP" altLang="en-US" sz="2800" b="1">
                <a:latin typeface="Arial" charset="0"/>
              </a:rPr>
              <a:t>“</a:t>
            </a:r>
            <a:r>
              <a:rPr lang="en-US" altLang="ja-JP" sz="2800" b="1">
                <a:latin typeface="Arial" charset="0"/>
              </a:rPr>
              <a:t>/</a:t>
            </a:r>
            <a:r>
              <a:rPr lang="ja-JP" altLang="en-US" sz="2800" b="1">
                <a:latin typeface="Arial" charset="0"/>
              </a:rPr>
              <a:t>”</a:t>
            </a:r>
            <a:r>
              <a:rPr lang="en-US" altLang="ja-JP" sz="2800" b="1">
                <a:latin typeface="Arial" charset="0"/>
              </a:rPr>
              <a:t>  </a:t>
            </a:r>
            <a:r>
              <a:rPr lang="en-US" altLang="ja-JP" b="1">
                <a:latin typeface="Arial" charset="0"/>
              </a:rPr>
              <a:t>(root)</a:t>
            </a:r>
            <a:endParaRPr lang="en-US" altLang="x-none" sz="2800" b="1">
              <a:latin typeface="Arial" charset="0"/>
            </a:endParaRPr>
          </a:p>
        </p:txBody>
      </p:sp>
      <p:grpSp>
        <p:nvGrpSpPr>
          <p:cNvPr id="61450" name="Group 15"/>
          <p:cNvGrpSpPr>
            <a:grpSpLocks/>
          </p:cNvGrpSpPr>
          <p:nvPr/>
        </p:nvGrpSpPr>
        <p:grpSpPr bwMode="auto">
          <a:xfrm>
            <a:off x="2209800" y="2743200"/>
            <a:ext cx="1371600" cy="914400"/>
            <a:chOff x="624" y="1632"/>
            <a:chExt cx="864" cy="576"/>
          </a:xfrm>
        </p:grpSpPr>
        <p:sp>
          <p:nvSpPr>
            <p:cNvPr id="61454" name="Rectangle 16"/>
            <p:cNvSpPr>
              <a:spLocks noChangeArrowheads="1"/>
            </p:cNvSpPr>
            <p:nvPr/>
          </p:nvSpPr>
          <p:spPr bwMode="auto">
            <a:xfrm>
              <a:off x="624" y="1632"/>
              <a:ext cx="864" cy="576"/>
            </a:xfrm>
            <a:prstGeom prst="rect">
              <a:avLst/>
            </a:prstGeom>
            <a:solidFill>
              <a:srgbClr val="C0C0C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61455" name="Line 17"/>
            <p:cNvSpPr>
              <a:spLocks noChangeShapeType="1"/>
            </p:cNvSpPr>
            <p:nvPr/>
          </p:nvSpPr>
          <p:spPr bwMode="auto">
            <a:xfrm>
              <a:off x="624" y="1920"/>
              <a:ext cx="86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6" name="Line 18"/>
            <p:cNvSpPr>
              <a:spLocks noChangeShapeType="1"/>
            </p:cNvSpPr>
            <p:nvPr/>
          </p:nvSpPr>
          <p:spPr bwMode="auto">
            <a:xfrm>
              <a:off x="624" y="2064"/>
              <a:ext cx="86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7" name="Line 19"/>
            <p:cNvSpPr>
              <a:spLocks noChangeShapeType="1"/>
            </p:cNvSpPr>
            <p:nvPr/>
          </p:nvSpPr>
          <p:spPr bwMode="auto">
            <a:xfrm>
              <a:off x="624" y="1776"/>
              <a:ext cx="86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8" name="Line 20"/>
            <p:cNvSpPr>
              <a:spLocks noChangeShapeType="1"/>
            </p:cNvSpPr>
            <p:nvPr/>
          </p:nvSpPr>
          <p:spPr bwMode="auto">
            <a:xfrm>
              <a:off x="1056" y="1632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9" name="Line 21"/>
            <p:cNvSpPr>
              <a:spLocks noChangeShapeType="1"/>
            </p:cNvSpPr>
            <p:nvPr/>
          </p:nvSpPr>
          <p:spPr bwMode="auto">
            <a:xfrm>
              <a:off x="1200" y="1632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0" name="Line 22"/>
            <p:cNvSpPr>
              <a:spLocks noChangeShapeType="1"/>
            </p:cNvSpPr>
            <p:nvPr/>
          </p:nvSpPr>
          <p:spPr bwMode="auto">
            <a:xfrm>
              <a:off x="1344" y="1632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1" name="Line 23"/>
            <p:cNvSpPr>
              <a:spLocks noChangeShapeType="1"/>
            </p:cNvSpPr>
            <p:nvPr/>
          </p:nvSpPr>
          <p:spPr bwMode="auto">
            <a:xfrm>
              <a:off x="912" y="1632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2" name="Line 24"/>
            <p:cNvSpPr>
              <a:spLocks noChangeShapeType="1"/>
            </p:cNvSpPr>
            <p:nvPr/>
          </p:nvSpPr>
          <p:spPr bwMode="auto">
            <a:xfrm>
              <a:off x="768" y="1632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51" name="Text Box 25"/>
          <p:cNvSpPr txBox="1">
            <a:spLocks noChangeArrowheads="1"/>
          </p:cNvSpPr>
          <p:nvPr/>
        </p:nvSpPr>
        <p:spPr bwMode="auto">
          <a:xfrm>
            <a:off x="1752600" y="3657600"/>
            <a:ext cx="2286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x-none" sz="2000" b="1">
                <a:latin typeface="Arial" charset="0"/>
              </a:rPr>
              <a:t>4x6 array of integers</a:t>
            </a:r>
          </a:p>
        </p:txBody>
      </p:sp>
      <p:sp>
        <p:nvSpPr>
          <p:cNvPr id="61452" name="Rectangle 26"/>
          <p:cNvSpPr>
            <a:spLocks noChangeArrowheads="1"/>
          </p:cNvSpPr>
          <p:nvPr/>
        </p:nvSpPr>
        <p:spPr bwMode="auto">
          <a:xfrm>
            <a:off x="3006725" y="588486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61453" name="Text Box 27"/>
          <p:cNvSpPr txBox="1">
            <a:spLocks noChangeArrowheads="1"/>
          </p:cNvSpPr>
          <p:nvPr/>
        </p:nvSpPr>
        <p:spPr bwMode="auto">
          <a:xfrm>
            <a:off x="153988" y="5027613"/>
            <a:ext cx="1074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b="1">
                <a:latin typeface="Arial" charset="0"/>
              </a:rPr>
              <a:t>file.h5</a:t>
            </a:r>
            <a:endParaRPr lang="en-US" altLang="x-none"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82000" cy="685800"/>
          </a:xfrm>
        </p:spPr>
        <p:txBody>
          <a:bodyPr/>
          <a:lstStyle/>
          <a:p>
            <a:pPr eaLnBrk="1" hangingPunct="1"/>
            <a:r>
              <a:rPr lang="en-US" altLang="x-none">
                <a:latin typeface="Arial" charset="0"/>
                <a:ea typeface="ＭＳ Ｐゴシック" charset="-128"/>
              </a:rPr>
              <a:t>Code: Create a Dataset</a:t>
            </a:r>
          </a:p>
        </p:txBody>
      </p:sp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6553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65540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5896B8F9-FCD9-B54D-B700-70933B977AE3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37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9093" name="Text Box 2"/>
          <p:cNvSpPr txBox="1">
            <a:spLocks noChangeArrowheads="1"/>
          </p:cNvSpPr>
          <p:nvPr/>
        </p:nvSpPr>
        <p:spPr bwMode="auto">
          <a:xfrm>
            <a:off x="152400" y="838200"/>
            <a:ext cx="9264075" cy="52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 b="1" dirty="0">
                <a:latin typeface="Courier New" charset="0"/>
              </a:rPr>
              <a:t>1  </a:t>
            </a:r>
            <a:r>
              <a:rPr lang="en-US" altLang="x-none" sz="2000" b="1" dirty="0" err="1">
                <a:latin typeface="Courier New" charset="0"/>
              </a:rPr>
              <a:t>hid_t</a:t>
            </a:r>
            <a:r>
              <a:rPr lang="en-US" altLang="x-none" sz="2000" b="1" dirty="0">
                <a:latin typeface="Courier New" charset="0"/>
              </a:rPr>
              <a:t>       </a:t>
            </a:r>
            <a:r>
              <a:rPr lang="en-US" altLang="x-none" sz="2000" b="1" dirty="0" err="1">
                <a:latin typeface="Courier New" charset="0"/>
              </a:rPr>
              <a:t>file_id</a:t>
            </a:r>
            <a:r>
              <a:rPr lang="en-US" altLang="x-none" sz="2000" b="1" dirty="0">
                <a:latin typeface="Courier New" charset="0"/>
              </a:rPr>
              <a:t>, </a:t>
            </a:r>
            <a:r>
              <a:rPr lang="en-US" altLang="x-none" sz="2000" b="1" dirty="0" err="1">
                <a:latin typeface="Courier New" charset="0"/>
              </a:rPr>
              <a:t>dataset_id</a:t>
            </a:r>
            <a:r>
              <a:rPr lang="en-US" altLang="x-none" sz="2000" b="1" dirty="0">
                <a:latin typeface="Courier New" charset="0"/>
              </a:rPr>
              <a:t>, </a:t>
            </a:r>
            <a:r>
              <a:rPr lang="en-US" altLang="x-none" sz="2000" b="1" dirty="0" err="1">
                <a:latin typeface="Courier New" charset="0"/>
              </a:rPr>
              <a:t>dataspace_id</a:t>
            </a:r>
            <a:r>
              <a:rPr lang="en-US" altLang="x-none" sz="2000" b="1" dirty="0">
                <a:latin typeface="Courier New" charset="0"/>
              </a:rPr>
              <a:t>; </a:t>
            </a:r>
          </a:p>
          <a:p>
            <a:r>
              <a:rPr lang="en-US" altLang="x-none" sz="2000" b="1" dirty="0">
                <a:latin typeface="Courier New" charset="0"/>
              </a:rPr>
              <a:t>2  </a:t>
            </a:r>
            <a:r>
              <a:rPr lang="en-US" altLang="x-none" sz="2000" b="1" dirty="0" err="1">
                <a:latin typeface="Courier New" charset="0"/>
              </a:rPr>
              <a:t>hsize_t</a:t>
            </a:r>
            <a:r>
              <a:rPr lang="en-US" altLang="x-none" sz="2000" b="1" dirty="0">
                <a:latin typeface="Courier New" charset="0"/>
              </a:rPr>
              <a:t>     dims[2];</a:t>
            </a:r>
          </a:p>
          <a:p>
            <a:r>
              <a:rPr lang="en-US" altLang="x-none" sz="2000" b="1" dirty="0">
                <a:latin typeface="Courier New" charset="0"/>
              </a:rPr>
              <a:t>3  </a:t>
            </a:r>
            <a:r>
              <a:rPr lang="en-US" altLang="x-none" sz="2000" b="1" dirty="0" err="1">
                <a:latin typeface="Courier New" charset="0"/>
              </a:rPr>
              <a:t>herr_t</a:t>
            </a:r>
            <a:r>
              <a:rPr lang="en-US" altLang="x-none" sz="2000" b="1" dirty="0">
                <a:latin typeface="Courier New" charset="0"/>
              </a:rPr>
              <a:t>      status;</a:t>
            </a:r>
            <a:r>
              <a:rPr lang="en-US" altLang="x-none" sz="2000" b="1" dirty="0">
                <a:solidFill>
                  <a:srgbClr val="A6A6A6"/>
                </a:solidFill>
                <a:latin typeface="Courier New" charset="0"/>
              </a:rPr>
              <a:t>       </a:t>
            </a:r>
          </a:p>
          <a:p>
            <a:r>
              <a:rPr lang="en-US" altLang="x-none" sz="2000" b="1" dirty="0">
                <a:solidFill>
                  <a:srgbClr val="A6A6A6"/>
                </a:solidFill>
                <a:latin typeface="Courier New" charset="0"/>
              </a:rPr>
              <a:t>  </a:t>
            </a:r>
          </a:p>
          <a:p>
            <a:r>
              <a:rPr lang="en-US" altLang="x-none" sz="2000" b="1" dirty="0">
                <a:latin typeface="Courier New" charset="0"/>
              </a:rPr>
              <a:t>4  </a:t>
            </a:r>
            <a:r>
              <a:rPr lang="en-US" altLang="x-none" sz="2000" b="1" dirty="0" err="1">
                <a:latin typeface="Courier New" charset="0"/>
              </a:rPr>
              <a:t>file_id</a:t>
            </a:r>
            <a:r>
              <a:rPr lang="en-US" altLang="x-none" sz="2000" b="1" dirty="0">
                <a:latin typeface="Courier New" charset="0"/>
              </a:rPr>
              <a:t> = H5Fcreate (</a:t>
            </a:r>
            <a:r>
              <a:rPr lang="ja-JP" altLang="en-US" sz="2000" b="1" dirty="0">
                <a:latin typeface="Courier New" charset="0"/>
              </a:rPr>
              <a:t>”</a:t>
            </a:r>
            <a:r>
              <a:rPr lang="en-US" altLang="ja-JP" sz="2000" b="1" dirty="0">
                <a:latin typeface="Courier New" charset="0"/>
              </a:rPr>
              <a:t>file.h5", H5F_ACC_TRUNC, </a:t>
            </a:r>
          </a:p>
          <a:p>
            <a:r>
              <a:rPr lang="en-US" altLang="x-none" sz="2000" b="1" dirty="0">
                <a:latin typeface="Courier New" charset="0"/>
              </a:rPr>
              <a:t>                        H5P_DEFAULT, H5P_DEFAULT);   </a:t>
            </a:r>
          </a:p>
          <a:p>
            <a:r>
              <a:rPr lang="en-US" altLang="x-none" sz="2000" b="1" dirty="0">
                <a:latin typeface="Courier New" charset="0"/>
              </a:rPr>
              <a:t>5  dims[0] = 4;</a:t>
            </a:r>
          </a:p>
          <a:p>
            <a:r>
              <a:rPr lang="en-US" altLang="x-none" sz="2000" b="1" dirty="0">
                <a:latin typeface="Courier New" charset="0"/>
              </a:rPr>
              <a:t>6  dims[1] = 6;</a:t>
            </a:r>
          </a:p>
          <a:p>
            <a:pPr>
              <a:buFontTx/>
              <a:buAutoNum type="arabicPlain" startAt="7"/>
            </a:pPr>
            <a:r>
              <a:rPr lang="en-US" altLang="x-none" sz="2000" b="1" dirty="0">
                <a:latin typeface="Courier New" charset="0"/>
              </a:rPr>
              <a:t>  </a:t>
            </a:r>
            <a:r>
              <a:rPr lang="en-US" altLang="x-none" sz="2000" b="1" dirty="0" err="1">
                <a:latin typeface="Courier New" charset="0"/>
              </a:rPr>
              <a:t>dataspace_id</a:t>
            </a:r>
            <a:r>
              <a:rPr lang="en-US" altLang="x-none" sz="2000" b="1" dirty="0">
                <a:latin typeface="Courier New" charset="0"/>
              </a:rPr>
              <a:t> = H5Screate_simple (2, dims, NULL);</a:t>
            </a:r>
          </a:p>
          <a:p>
            <a:r>
              <a:rPr lang="en-US" altLang="x-none" sz="2000" b="1" dirty="0">
                <a:latin typeface="Courier New" charset="0"/>
              </a:rPr>
              <a:t>8  </a:t>
            </a:r>
            <a:r>
              <a:rPr lang="en-US" altLang="x-none" sz="2000" b="1" dirty="0" err="1">
                <a:latin typeface="Courier New" charset="0"/>
              </a:rPr>
              <a:t>dataset_id</a:t>
            </a:r>
            <a:r>
              <a:rPr lang="en-US" altLang="x-none" sz="2000" b="1" dirty="0">
                <a:latin typeface="Courier New" charset="0"/>
              </a:rPr>
              <a:t> = H5Dcreate (</a:t>
            </a:r>
            <a:r>
              <a:rPr lang="en-US" altLang="x-none" sz="2000" b="1" dirty="0" err="1">
                <a:latin typeface="Courier New" charset="0"/>
              </a:rPr>
              <a:t>file_id</a:t>
            </a:r>
            <a:r>
              <a:rPr lang="en-US" altLang="x-none" sz="2000" b="1" dirty="0">
                <a:latin typeface="Courier New" charset="0"/>
              </a:rPr>
              <a:t>,</a:t>
            </a:r>
            <a:r>
              <a:rPr lang="ja-JP" altLang="en-US" sz="2000" b="1" dirty="0">
                <a:latin typeface="Courier New" charset="0"/>
              </a:rPr>
              <a:t>”</a:t>
            </a:r>
            <a:r>
              <a:rPr lang="en-US" altLang="ja-JP" sz="2000" b="1" dirty="0">
                <a:latin typeface="Courier New" charset="0"/>
              </a:rPr>
              <a:t>A",H5T_STD_I32BE,</a:t>
            </a:r>
          </a:p>
          <a:p>
            <a:r>
              <a:rPr lang="en-US" altLang="x-none" sz="2000" b="1" dirty="0">
                <a:latin typeface="Courier New" charset="0"/>
              </a:rPr>
              <a:t>                   </a:t>
            </a:r>
            <a:r>
              <a:rPr lang="en-US" altLang="x-none" sz="2000" b="1" dirty="0" err="1">
                <a:latin typeface="Courier New" charset="0"/>
              </a:rPr>
              <a:t>dataspace_id</a:t>
            </a:r>
            <a:r>
              <a:rPr lang="en-US" altLang="x-none" sz="2000" b="1" dirty="0">
                <a:latin typeface="Courier New" charset="0"/>
              </a:rPr>
              <a:t>, H5P_DEFAULT, H5P_DEFAULT, </a:t>
            </a:r>
          </a:p>
          <a:p>
            <a:r>
              <a:rPr lang="en-US" altLang="x-none" sz="2000" b="1" dirty="0">
                <a:latin typeface="Courier New" charset="0"/>
              </a:rPr>
              <a:t>			 H5P_DEFAULT);</a:t>
            </a:r>
          </a:p>
          <a:p>
            <a:pPr>
              <a:lnSpc>
                <a:spcPct val="170000"/>
              </a:lnSpc>
            </a:pPr>
            <a:r>
              <a:rPr lang="en-US" altLang="x-none" sz="2000" b="1" dirty="0">
                <a:latin typeface="Courier New" charset="0"/>
              </a:rPr>
              <a:t>9  status = H5Dclose (</a:t>
            </a:r>
            <a:r>
              <a:rPr lang="en-US" altLang="x-none" sz="2000" b="1" dirty="0" err="1">
                <a:latin typeface="Courier New" charset="0"/>
              </a:rPr>
              <a:t>dataset_id</a:t>
            </a:r>
            <a:r>
              <a:rPr lang="en-US" altLang="x-none" sz="2000" b="1" dirty="0">
                <a:latin typeface="Courier New" charset="0"/>
              </a:rPr>
              <a:t>);    </a:t>
            </a:r>
          </a:p>
          <a:p>
            <a:r>
              <a:rPr lang="en-US" altLang="x-none" sz="2000" b="1" dirty="0">
                <a:latin typeface="Courier New" charset="0"/>
              </a:rPr>
              <a:t>10 status = H5Sclose (</a:t>
            </a:r>
            <a:r>
              <a:rPr lang="en-US" altLang="x-none" sz="2000" b="1" dirty="0" err="1">
                <a:latin typeface="Courier New" charset="0"/>
              </a:rPr>
              <a:t>dataspace_id</a:t>
            </a:r>
            <a:r>
              <a:rPr lang="en-US" altLang="x-none" sz="2000" b="1" dirty="0">
                <a:latin typeface="Courier New" charset="0"/>
              </a:rPr>
              <a:t>);     </a:t>
            </a:r>
          </a:p>
          <a:p>
            <a:r>
              <a:rPr lang="en-US" altLang="x-none" sz="2000" b="1" dirty="0">
                <a:latin typeface="Courier New" charset="0"/>
              </a:rPr>
              <a:t>11 status = H5Fclose (</a:t>
            </a:r>
            <a:r>
              <a:rPr lang="en-US" altLang="x-none" sz="2000" b="1" dirty="0" err="1">
                <a:latin typeface="Courier New" charset="0"/>
              </a:rPr>
              <a:t>file_id</a:t>
            </a:r>
            <a:r>
              <a:rPr lang="en-US" altLang="x-none" sz="2000" b="1" dirty="0">
                <a:latin typeface="Courier New" charset="0"/>
              </a:rPr>
              <a:t>);</a:t>
            </a:r>
          </a:p>
          <a:p>
            <a:endParaRPr lang="en-US" altLang="x-none" sz="2000" b="1" dirty="0">
              <a:latin typeface="Courier New" charset="0"/>
            </a:endParaRPr>
          </a:p>
        </p:txBody>
      </p:sp>
      <p:grpSp>
        <p:nvGrpSpPr>
          <p:cNvPr id="65542" name="Group 6"/>
          <p:cNvGrpSpPr>
            <a:grpSpLocks/>
          </p:cNvGrpSpPr>
          <p:nvPr/>
        </p:nvGrpSpPr>
        <p:grpSpPr bwMode="auto">
          <a:xfrm>
            <a:off x="5562600" y="4800600"/>
            <a:ext cx="1600200" cy="914400"/>
            <a:chOff x="3744" y="2976"/>
            <a:chExt cx="1008" cy="576"/>
          </a:xfrm>
        </p:grpSpPr>
        <p:sp>
          <p:nvSpPr>
            <p:cNvPr id="65554" name="Text Box 7"/>
            <p:cNvSpPr txBox="1">
              <a:spLocks noChangeArrowheads="1"/>
            </p:cNvSpPr>
            <p:nvPr/>
          </p:nvSpPr>
          <p:spPr bwMode="auto">
            <a:xfrm>
              <a:off x="3744" y="2976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b="1">
                  <a:solidFill>
                    <a:srgbClr val="333399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5555" name="Line 8"/>
            <p:cNvSpPr>
              <a:spLocks noChangeShapeType="1"/>
            </p:cNvSpPr>
            <p:nvPr/>
          </p:nvSpPr>
          <p:spPr bwMode="auto">
            <a:xfrm flipH="1">
              <a:off x="4210" y="2995"/>
              <a:ext cx="542" cy="557"/>
            </a:xfrm>
            <a:prstGeom prst="line">
              <a:avLst/>
            </a:prstGeom>
            <a:noFill/>
            <a:ln w="57150">
              <a:solidFill>
                <a:srgbClr val="333399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0" tIns="45711" rIns="91420" bIns="45711" anchor="ctr"/>
            <a:lstStyle/>
            <a:p>
              <a:endParaRPr lang="en-US"/>
            </a:p>
          </p:txBody>
        </p:sp>
      </p:grp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400800" y="4419600"/>
            <a:ext cx="2209800" cy="4572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B2B2B2"/>
            </a:extrusionClr>
          </a:sp3d>
        </p:spPr>
        <p:txBody>
          <a:bodyPr wrap="none" lIns="91420" tIns="45711" rIns="91420" bIns="45711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ja-JP" altLang="en-US" sz="2800" b="1">
                <a:latin typeface="Arial" charset="0"/>
              </a:rPr>
              <a:t>“</a:t>
            </a:r>
            <a:r>
              <a:rPr lang="en-US" altLang="ja-JP" sz="2800" b="1">
                <a:latin typeface="Arial" charset="0"/>
              </a:rPr>
              <a:t>/</a:t>
            </a:r>
            <a:r>
              <a:rPr lang="ja-JP" altLang="en-US" sz="2800" b="1">
                <a:latin typeface="Arial" charset="0"/>
              </a:rPr>
              <a:t>”</a:t>
            </a:r>
            <a:r>
              <a:rPr lang="en-US" altLang="ja-JP" sz="2800" b="1">
                <a:latin typeface="Arial" charset="0"/>
              </a:rPr>
              <a:t>  </a:t>
            </a:r>
            <a:r>
              <a:rPr lang="en-US" altLang="ja-JP" b="1">
                <a:latin typeface="Arial" charset="0"/>
              </a:rPr>
              <a:t>(root)</a:t>
            </a:r>
            <a:endParaRPr lang="en-US" altLang="x-none" sz="2800" b="1">
              <a:latin typeface="Arial" charset="0"/>
            </a:endParaRPr>
          </a:p>
        </p:txBody>
      </p:sp>
      <p:grpSp>
        <p:nvGrpSpPr>
          <p:cNvPr id="65544" name="Group 10"/>
          <p:cNvGrpSpPr>
            <a:grpSpLocks/>
          </p:cNvGrpSpPr>
          <p:nvPr/>
        </p:nvGrpSpPr>
        <p:grpSpPr bwMode="auto">
          <a:xfrm>
            <a:off x="5638800" y="5715000"/>
            <a:ext cx="1371600" cy="914400"/>
            <a:chOff x="624" y="1632"/>
            <a:chExt cx="864" cy="576"/>
          </a:xfrm>
        </p:grpSpPr>
        <p:sp>
          <p:nvSpPr>
            <p:cNvPr id="65545" name="Rectangle 11"/>
            <p:cNvSpPr>
              <a:spLocks noChangeArrowheads="1"/>
            </p:cNvSpPr>
            <p:nvPr/>
          </p:nvSpPr>
          <p:spPr bwMode="auto">
            <a:xfrm>
              <a:off x="624" y="1632"/>
              <a:ext cx="864" cy="576"/>
            </a:xfrm>
            <a:prstGeom prst="rect">
              <a:avLst/>
            </a:prstGeom>
            <a:solidFill>
              <a:srgbClr val="C0C0C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65546" name="Line 12"/>
            <p:cNvSpPr>
              <a:spLocks noChangeShapeType="1"/>
            </p:cNvSpPr>
            <p:nvPr/>
          </p:nvSpPr>
          <p:spPr bwMode="auto">
            <a:xfrm>
              <a:off x="624" y="1920"/>
              <a:ext cx="86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7" name="Line 13"/>
            <p:cNvSpPr>
              <a:spLocks noChangeShapeType="1"/>
            </p:cNvSpPr>
            <p:nvPr/>
          </p:nvSpPr>
          <p:spPr bwMode="auto">
            <a:xfrm>
              <a:off x="624" y="2064"/>
              <a:ext cx="86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8" name="Line 14"/>
            <p:cNvSpPr>
              <a:spLocks noChangeShapeType="1"/>
            </p:cNvSpPr>
            <p:nvPr/>
          </p:nvSpPr>
          <p:spPr bwMode="auto">
            <a:xfrm>
              <a:off x="624" y="1776"/>
              <a:ext cx="86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9" name="Line 15"/>
            <p:cNvSpPr>
              <a:spLocks noChangeShapeType="1"/>
            </p:cNvSpPr>
            <p:nvPr/>
          </p:nvSpPr>
          <p:spPr bwMode="auto">
            <a:xfrm>
              <a:off x="1056" y="1632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0" name="Line 16"/>
            <p:cNvSpPr>
              <a:spLocks noChangeShapeType="1"/>
            </p:cNvSpPr>
            <p:nvPr/>
          </p:nvSpPr>
          <p:spPr bwMode="auto">
            <a:xfrm>
              <a:off x="1200" y="1632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1" name="Line 17"/>
            <p:cNvSpPr>
              <a:spLocks noChangeShapeType="1"/>
            </p:cNvSpPr>
            <p:nvPr/>
          </p:nvSpPr>
          <p:spPr bwMode="auto">
            <a:xfrm>
              <a:off x="1344" y="1632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2" name="Line 18"/>
            <p:cNvSpPr>
              <a:spLocks noChangeShapeType="1"/>
            </p:cNvSpPr>
            <p:nvPr/>
          </p:nvSpPr>
          <p:spPr bwMode="auto">
            <a:xfrm>
              <a:off x="912" y="1632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3" name="Line 19"/>
            <p:cNvSpPr>
              <a:spLocks noChangeShapeType="1"/>
            </p:cNvSpPr>
            <p:nvPr/>
          </p:nvSpPr>
          <p:spPr bwMode="auto">
            <a:xfrm>
              <a:off x="768" y="1632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6858000" cy="609600"/>
          </a:xfrm>
        </p:spPr>
        <p:txBody>
          <a:bodyPr/>
          <a:lstStyle/>
          <a:p>
            <a:pPr eaLnBrk="1" hangingPunct="1"/>
            <a:r>
              <a:rPr lang="en-US" altLang="x-none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Code: Create a Group</a:t>
            </a:r>
          </a:p>
        </p:txBody>
      </p:sp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6758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67588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69BE68F-CA6A-854B-AF16-1511F0BDC6EC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38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589" name="Text Box 3"/>
          <p:cNvSpPr txBox="1">
            <a:spLocks noChangeArrowheads="1"/>
          </p:cNvSpPr>
          <p:nvPr/>
        </p:nvSpPr>
        <p:spPr bwMode="auto">
          <a:xfrm>
            <a:off x="152400" y="1066800"/>
            <a:ext cx="89916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>
                <a:latin typeface="Courier New" charset="0"/>
              </a:rPr>
              <a:t>hid_t file_id, group_id; 	</a:t>
            </a:r>
          </a:p>
          <a:p>
            <a:pPr eaLnBrk="1" hangingPunct="1"/>
            <a:r>
              <a:rPr lang="en-US" altLang="x-none" b="1">
                <a:latin typeface="Courier New" charset="0"/>
              </a:rPr>
              <a:t>...</a:t>
            </a:r>
          </a:p>
          <a:p>
            <a:pPr eaLnBrk="1" hangingPunct="1"/>
            <a:r>
              <a:rPr lang="en-US" altLang="x-none" b="1">
                <a:latin typeface="Courier New" charset="0"/>
              </a:rPr>
              <a:t>/* Open </a:t>
            </a:r>
            <a:r>
              <a:rPr lang="ja-JP" altLang="en-US" b="1">
                <a:latin typeface="Courier New" charset="0"/>
              </a:rPr>
              <a:t>“</a:t>
            </a:r>
            <a:r>
              <a:rPr lang="en-US" altLang="ja-JP" b="1">
                <a:latin typeface="Courier New" charset="0"/>
              </a:rPr>
              <a:t>file.h5</a:t>
            </a:r>
            <a:r>
              <a:rPr lang="ja-JP" altLang="en-US" b="1">
                <a:latin typeface="Courier New" charset="0"/>
              </a:rPr>
              <a:t>”</a:t>
            </a:r>
            <a:r>
              <a:rPr lang="en-US" altLang="ja-JP" b="1">
                <a:latin typeface="Courier New" charset="0"/>
              </a:rPr>
              <a:t> */ </a:t>
            </a:r>
          </a:p>
          <a:p>
            <a:pPr eaLnBrk="1" hangingPunct="1"/>
            <a:r>
              <a:rPr lang="en-US" altLang="x-none" b="1">
                <a:latin typeface="Courier New" charset="0"/>
              </a:rPr>
              <a:t>file_id = H5Fopen (</a:t>
            </a:r>
            <a:r>
              <a:rPr lang="ja-JP" altLang="en-US" b="1">
                <a:latin typeface="Courier New" charset="0"/>
              </a:rPr>
              <a:t>“</a:t>
            </a:r>
            <a:r>
              <a:rPr lang="en-US" altLang="ja-JP" b="1">
                <a:latin typeface="Courier New" charset="0"/>
              </a:rPr>
              <a:t>file.h5</a:t>
            </a:r>
            <a:r>
              <a:rPr lang="ja-JP" altLang="en-US" b="1">
                <a:latin typeface="Courier New" charset="0"/>
              </a:rPr>
              <a:t>”</a:t>
            </a:r>
            <a:r>
              <a:rPr lang="en-US" altLang="ja-JP" b="1">
                <a:latin typeface="Courier New" charset="0"/>
              </a:rPr>
              <a:t>, H5F_ACC_RDWR, 					H5P_DEFAULT); </a:t>
            </a:r>
          </a:p>
          <a:p>
            <a:pPr eaLnBrk="1" hangingPunct="1"/>
            <a:endParaRPr lang="en-US" altLang="x-none" b="1">
              <a:latin typeface="Courier New" charset="0"/>
            </a:endParaRPr>
          </a:p>
          <a:p>
            <a:pPr eaLnBrk="1" hangingPunct="1"/>
            <a:r>
              <a:rPr lang="en-US" altLang="x-none" b="1">
                <a:latin typeface="Courier New" charset="0"/>
              </a:rPr>
              <a:t>/* Create group "/B" in file. */ </a:t>
            </a:r>
          </a:p>
          <a:p>
            <a:pPr eaLnBrk="1" hangingPunct="1"/>
            <a:r>
              <a:rPr lang="en-US" altLang="x-none" b="1">
                <a:latin typeface="Courier New" charset="0"/>
              </a:rPr>
              <a:t>group_id = </a:t>
            </a:r>
            <a:r>
              <a:rPr lang="en-US" altLang="x-none" b="1">
                <a:solidFill>
                  <a:srgbClr val="0000FF"/>
                </a:solidFill>
                <a:latin typeface="Courier New" charset="0"/>
              </a:rPr>
              <a:t>H5Gcreate</a:t>
            </a:r>
            <a:r>
              <a:rPr lang="en-US" altLang="x-none" b="1">
                <a:latin typeface="Courier New" charset="0"/>
              </a:rPr>
              <a:t> (file_id,"B", H5P_DEFAULT, 			       H5P_DEFAULT, H5P_DEFAULT); </a:t>
            </a:r>
          </a:p>
          <a:p>
            <a:pPr eaLnBrk="1" hangingPunct="1"/>
            <a:endParaRPr lang="en-US" altLang="x-none" b="1">
              <a:latin typeface="Courier New" charset="0"/>
            </a:endParaRPr>
          </a:p>
          <a:p>
            <a:pPr eaLnBrk="1" hangingPunct="1"/>
            <a:r>
              <a:rPr lang="en-US" altLang="x-none" b="1">
                <a:latin typeface="Courier New" charset="0"/>
              </a:rPr>
              <a:t>/* Close group and file. */ </a:t>
            </a:r>
          </a:p>
          <a:p>
            <a:pPr eaLnBrk="1" hangingPunct="1"/>
            <a:r>
              <a:rPr lang="en-US" altLang="x-none" b="1">
                <a:latin typeface="Courier New" charset="0"/>
              </a:rPr>
              <a:t>status = </a:t>
            </a:r>
            <a:r>
              <a:rPr lang="en-US" altLang="x-none" b="1">
                <a:solidFill>
                  <a:srgbClr val="0000FF"/>
                </a:solidFill>
                <a:latin typeface="Courier New" charset="0"/>
              </a:rPr>
              <a:t>H5Gclose</a:t>
            </a:r>
            <a:r>
              <a:rPr lang="en-US" altLang="x-none" b="1">
                <a:latin typeface="Courier New" charset="0"/>
              </a:rPr>
              <a:t> (group_id); </a:t>
            </a:r>
          </a:p>
          <a:p>
            <a:pPr eaLnBrk="1" hangingPunct="1"/>
            <a:r>
              <a:rPr lang="en-US" altLang="x-none" b="1">
                <a:latin typeface="Courier New" charset="0"/>
              </a:rPr>
              <a:t>status = H5Fclose (file_id);</a:t>
            </a:r>
          </a:p>
        </p:txBody>
      </p:sp>
    </p:spTree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Output of h5dump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6963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B540631A-23A5-0B40-AE24-ED1251C1C5ED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39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1371600" y="1219200"/>
            <a:ext cx="67056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b="1" dirty="0">
                <a:latin typeface="Courier New" charset="0"/>
              </a:rPr>
              <a:t>  h5dump file.h5</a:t>
            </a:r>
          </a:p>
          <a:p>
            <a:pPr eaLnBrk="1" hangingPunct="1"/>
            <a:endParaRPr lang="en-US" altLang="x-none" sz="1800" b="1" dirty="0">
              <a:latin typeface="Courier New" charset="0"/>
            </a:endParaRP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HDF5 "file.h5" {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GROUP "/" {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DATASET "</a:t>
            </a:r>
            <a:r>
              <a:rPr lang="en-US" altLang="x-none" sz="1800" b="1" dirty="0">
                <a:solidFill>
                  <a:srgbClr val="0000FF"/>
                </a:solidFill>
                <a:latin typeface="Courier New" charset="0"/>
              </a:rPr>
              <a:t>A</a:t>
            </a:r>
            <a:r>
              <a:rPr lang="en-US" altLang="x-none" sz="1800" b="1" dirty="0">
                <a:latin typeface="Courier New" charset="0"/>
              </a:rPr>
              <a:t>" {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   DATATYPE  </a:t>
            </a:r>
            <a:r>
              <a:rPr lang="en-US" altLang="x-none" sz="1800" b="1" dirty="0">
                <a:solidFill>
                  <a:srgbClr val="0000FF"/>
                </a:solidFill>
                <a:latin typeface="Courier New" charset="0"/>
              </a:rPr>
              <a:t>H5T_STD_I32BE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   DATASPACE  SIMPLE { ( </a:t>
            </a:r>
            <a:r>
              <a:rPr lang="en-US" altLang="x-none" sz="1800" b="1" dirty="0">
                <a:solidFill>
                  <a:srgbClr val="0000FF"/>
                </a:solidFill>
                <a:latin typeface="Courier New" charset="0"/>
              </a:rPr>
              <a:t>4</a:t>
            </a:r>
            <a:r>
              <a:rPr lang="en-US" altLang="x-none" sz="1800" b="1" dirty="0">
                <a:latin typeface="Courier New" charset="0"/>
              </a:rPr>
              <a:t>, </a:t>
            </a:r>
            <a:r>
              <a:rPr lang="en-US" altLang="x-none" sz="1800" b="1" dirty="0">
                <a:solidFill>
                  <a:srgbClr val="0000FF"/>
                </a:solidFill>
                <a:latin typeface="Courier New" charset="0"/>
              </a:rPr>
              <a:t>6</a:t>
            </a:r>
            <a:r>
              <a:rPr lang="en-US" altLang="x-none" sz="1800" b="1" dirty="0">
                <a:latin typeface="Courier New" charset="0"/>
              </a:rPr>
              <a:t> ) / ( </a:t>
            </a:r>
            <a:r>
              <a:rPr lang="en-US" altLang="x-none" sz="1800" b="1" dirty="0">
                <a:solidFill>
                  <a:srgbClr val="0000FF"/>
                </a:solidFill>
                <a:latin typeface="Courier New" charset="0"/>
              </a:rPr>
              <a:t>4</a:t>
            </a:r>
            <a:r>
              <a:rPr lang="en-US" altLang="x-none" sz="1800" b="1" dirty="0">
                <a:latin typeface="Courier New" charset="0"/>
              </a:rPr>
              <a:t>, </a:t>
            </a:r>
            <a:r>
              <a:rPr lang="en-US" altLang="x-none" sz="1800" b="1" dirty="0">
                <a:solidFill>
                  <a:srgbClr val="0000FF"/>
                </a:solidFill>
                <a:latin typeface="Courier New" charset="0"/>
              </a:rPr>
              <a:t>6</a:t>
            </a:r>
            <a:r>
              <a:rPr lang="en-US" altLang="x-none" sz="1800" b="1" dirty="0">
                <a:latin typeface="Courier New" charset="0"/>
              </a:rPr>
              <a:t> ) }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   DATA {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   (0,0): 0, 0, 0, 0, 0, 0,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   (1,0): 0, 0, 0, 0, 0, 0,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   (2,0): 0, 0, 0, 0, 0, 0,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   (3,0): 0, 0, 0, 0, 0, 0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   }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}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GROUP "</a:t>
            </a:r>
            <a:r>
              <a:rPr lang="en-US" altLang="x-none" sz="1800" b="1" dirty="0">
                <a:solidFill>
                  <a:srgbClr val="0000FF"/>
                </a:solidFill>
                <a:latin typeface="Courier New" charset="0"/>
              </a:rPr>
              <a:t>B</a:t>
            </a:r>
            <a:r>
              <a:rPr lang="en-US" altLang="x-none" sz="1800" b="1" dirty="0">
                <a:latin typeface="Courier New" charset="0"/>
              </a:rPr>
              <a:t>" {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   }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}</a:t>
            </a:r>
          </a:p>
          <a:p>
            <a:pPr eaLnBrk="1" hangingPunct="1"/>
            <a:r>
              <a:rPr lang="en-US" altLang="x-none" sz="1800" b="1" dirty="0">
                <a:latin typeface="Courier New" charset="0"/>
              </a:rPr>
              <a:t>}</a:t>
            </a:r>
          </a:p>
        </p:txBody>
      </p:sp>
      <p:pic>
        <p:nvPicPr>
          <p:cNvPr id="7" name="Picture 2" descr="Image result for command line icon">
            <a:hlinkClick r:id="rId2"/>
            <a:extLst>
              <a:ext uri="{FF2B5EF4-FFF2-40B4-BE49-F238E27FC236}">
                <a16:creationId xmlns:a16="http://schemas.microsoft.com/office/drawing/2014/main" id="{AC29F818-C26C-4A40-8189-01295625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53" y="1263315"/>
            <a:ext cx="267368" cy="26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Why HDF5?</a:t>
            </a:r>
          </a:p>
        </p:txBody>
      </p:sp>
      <p:sp>
        <p:nvSpPr>
          <p:cNvPr id="983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HDF5 hides all complexity so you can concentrate on Science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Organize data in a file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Optimized I/O to single shared file</a:t>
            </a:r>
          </a:p>
          <a:p>
            <a:r>
              <a:rPr lang="en-US" altLang="x-none" dirty="0">
                <a:latin typeface="Arial" charset="0"/>
                <a:ea typeface="Calibri" charset="0"/>
              </a:rPr>
              <a:t>Domain-specific libraries and tools, big codes built on HDF5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Data analysis and Visualization (</a:t>
            </a:r>
            <a:r>
              <a:rPr lang="en-US" altLang="x-none" dirty="0" err="1">
                <a:latin typeface="Arial" charset="0"/>
                <a:ea typeface="Calibri" charset="0"/>
              </a:rPr>
              <a:t>VisIt</a:t>
            </a:r>
            <a:r>
              <a:rPr lang="en-US" altLang="x-none" dirty="0">
                <a:latin typeface="Arial" charset="0"/>
                <a:ea typeface="Calibri" charset="0"/>
              </a:rPr>
              <a:t>, </a:t>
            </a:r>
            <a:r>
              <a:rPr lang="en-US" altLang="x-none" dirty="0" err="1">
                <a:latin typeface="Arial" charset="0"/>
                <a:ea typeface="Calibri" charset="0"/>
              </a:rPr>
              <a:t>ParaView</a:t>
            </a:r>
            <a:r>
              <a:rPr lang="en-US" altLang="x-none" dirty="0">
                <a:latin typeface="Arial" charset="0"/>
                <a:ea typeface="Calibri" charset="0"/>
              </a:rPr>
              <a:t>)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Weather and Climate (netCDF-4)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CFD (CGNS)</a:t>
            </a:r>
          </a:p>
          <a:p>
            <a:pPr lvl="1"/>
            <a:r>
              <a:rPr lang="en-US" altLang="x-none" dirty="0" err="1">
                <a:latin typeface="Arial" charset="0"/>
                <a:ea typeface="Calibri" charset="0"/>
              </a:rPr>
              <a:t>Matlab</a:t>
            </a:r>
            <a:r>
              <a:rPr lang="en-US" altLang="x-none" dirty="0">
                <a:latin typeface="Arial" charset="0"/>
                <a:ea typeface="Calibri" charset="0"/>
              </a:rPr>
              <a:t>, Mathematica, Python (h5py), 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February 2,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983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489D8992-F137-BC4D-8E74-CFC0DD312712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4</a:t>
            </a:fld>
            <a:endParaRPr lang="en-US" altLang="x-none" sz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105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Example Code -  H5Dwrite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838200"/>
            <a:ext cx="9067800" cy="4648200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buFontTx/>
              <a:buNone/>
            </a:pPr>
            <a:endParaRPr lang="en-US" altLang="x-none" sz="1400">
              <a:latin typeface="Calibri" charset="0"/>
              <a:ea typeface="ＭＳ Ｐゴシック" charset="-128"/>
            </a:endParaRP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altLang="x-none" sz="2000">
              <a:latin typeface="Tahoma" charset="0"/>
              <a:ea typeface="ＭＳ Ｐゴシック" charset="-128"/>
            </a:endParaRP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altLang="x-none" sz="1800">
                <a:latin typeface="Tahoma" charset="0"/>
                <a:ea typeface="ＭＳ Ｐゴシック" charset="-128"/>
              </a:rPr>
              <a:t>    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altLang="x-none" sz="1800">
                <a:latin typeface="Bookman Old Style" charset="0"/>
                <a:ea typeface="ＭＳ Ｐゴシック" charset="-128"/>
              </a:rPr>
              <a:t>	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altLang="x-none" sz="2400">
                <a:latin typeface="Tahoma" charset="0"/>
                <a:ea typeface="ＭＳ Ｐゴシック" charset="-128"/>
              </a:rPr>
              <a:t>  </a:t>
            </a:r>
            <a:r>
              <a:rPr lang="en-US" altLang="x-none" sz="2400" b="1">
                <a:latin typeface="Courier New" charset="0"/>
                <a:ea typeface="ＭＳ Ｐゴシック" charset="-128"/>
              </a:rPr>
              <a:t>int  wdata[4][6];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altLang="x-none" sz="2400" b="1">
              <a:latin typeface="Courier New" charset="0"/>
              <a:ea typeface="ＭＳ Ｐゴシック" charset="-128"/>
            </a:endParaRP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altLang="x-none" sz="2400" b="1">
                <a:latin typeface="Courier New" charset="0"/>
                <a:ea typeface="ＭＳ Ｐゴシック" charset="-128"/>
              </a:rPr>
              <a:t> /* Initialize the dataset. */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altLang="x-none" sz="2400" b="1">
                <a:latin typeface="Courier New" charset="0"/>
                <a:ea typeface="ＭＳ Ｐゴシック" charset="-128"/>
              </a:rPr>
              <a:t> for (i = 0; i &lt; 4; i++)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altLang="x-none" sz="2400" b="1">
                <a:latin typeface="Courier New" charset="0"/>
                <a:ea typeface="ＭＳ Ｐゴシック" charset="-128"/>
              </a:rPr>
              <a:t>    for (j = 0; j &lt; 6; j++)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altLang="x-none" sz="2400" b="1">
                <a:latin typeface="Courier New" charset="0"/>
                <a:ea typeface="ＭＳ Ｐゴシック" charset="-128"/>
              </a:rPr>
              <a:t>         wdata[i][j] = i * 6 + j + 1;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altLang="x-none" sz="2400" b="1">
                <a:latin typeface="Courier New" charset="0"/>
                <a:ea typeface="ＭＳ Ｐゴシック" charset="-128"/>
              </a:rPr>
              <a:t>…..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altLang="x-none" sz="2400" b="1">
                <a:latin typeface="Courier New" charset="0"/>
                <a:ea typeface="ＭＳ Ｐゴシック" charset="-128"/>
              </a:rPr>
              <a:t>status = H5Dwrite (dataset_id, </a:t>
            </a:r>
            <a:r>
              <a:rPr lang="en-US" altLang="x-none" sz="2400" b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H5T_NATIVE_INT</a:t>
            </a:r>
            <a:r>
              <a:rPr lang="en-US" altLang="x-none" sz="2400" b="1">
                <a:latin typeface="Courier New" charset="0"/>
                <a:ea typeface="ＭＳ Ｐゴシック" charset="-128"/>
              </a:rPr>
              <a:t>, 		 </a:t>
            </a:r>
            <a:r>
              <a:rPr lang="en-US" altLang="x-none" sz="2400" b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H5S_ALL</a:t>
            </a:r>
            <a:r>
              <a:rPr lang="en-US" altLang="x-none" sz="2400" b="1">
                <a:latin typeface="Courier New" charset="0"/>
                <a:ea typeface="ＭＳ Ｐゴシック" charset="-128"/>
              </a:rPr>
              <a:t>,</a:t>
            </a:r>
            <a:r>
              <a:rPr lang="en-US" altLang="x-none" sz="2400" b="1">
                <a:solidFill>
                  <a:srgbClr val="0000FF"/>
                </a:solidFill>
                <a:latin typeface="Courier New" charset="0"/>
                <a:ea typeface="ＭＳ Ｐゴシック" charset="-128"/>
              </a:rPr>
              <a:t>H5S_ALL</a:t>
            </a:r>
            <a:r>
              <a:rPr lang="en-US" altLang="x-none" sz="2400" b="1">
                <a:latin typeface="Courier New" charset="0"/>
                <a:ea typeface="ＭＳ Ｐゴシック" charset="-128"/>
              </a:rPr>
              <a:t>, </a:t>
            </a:r>
            <a:r>
              <a:rPr lang="en-US" altLang="x-none" sz="2400" b="1">
                <a:solidFill>
                  <a:schemeClr val="tx1"/>
                </a:solidFill>
                <a:latin typeface="Courier New" charset="0"/>
                <a:ea typeface="ＭＳ Ｐゴシック" charset="-128"/>
              </a:rPr>
              <a:t>H5P_DEFAULT</a:t>
            </a:r>
            <a:r>
              <a:rPr lang="en-US" altLang="x-none" sz="2400" b="1">
                <a:latin typeface="Courier New" charset="0"/>
                <a:ea typeface="ＭＳ Ｐゴシック" charset="-128"/>
              </a:rPr>
              <a:t>, wdata);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altLang="x-none" sz="2400" b="1">
                <a:latin typeface="Courier New" charset="0"/>
                <a:ea typeface="ＭＳ Ｐゴシック" charset="-128"/>
              </a:rPr>
              <a:t>   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altLang="x-none" sz="1800">
              <a:latin typeface="Tahoma" charset="0"/>
              <a:ea typeface="ＭＳ Ｐゴシック" charset="-128"/>
            </a:endParaRP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altLang="x-none" sz="1800">
              <a:latin typeface="Tahoma" charset="0"/>
              <a:ea typeface="ＭＳ Ｐゴシック" charset="-128"/>
            </a:endParaRPr>
          </a:p>
        </p:txBody>
      </p:sp>
      <p:sp>
        <p:nvSpPr>
          <p:cNvPr id="70659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7066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70661" name="Slide Number Placeholder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25294A5A-7E09-A44B-9A51-726A5702AB4B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40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0662" name="Line 4"/>
          <p:cNvSpPr>
            <a:spLocks noChangeShapeType="1"/>
          </p:cNvSpPr>
          <p:nvPr/>
        </p:nvSpPr>
        <p:spPr bwMode="auto">
          <a:xfrm flipH="1">
            <a:off x="7086600" y="2971800"/>
            <a:ext cx="838200" cy="30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Output of h5dump after writing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727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27E0DDD9-E143-D444-88FE-305E3DDCB0E5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41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1295400" y="1017588"/>
            <a:ext cx="6781800" cy="480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is-IS" altLang="x-none" sz="1800" b="1" dirty="0">
                <a:latin typeface="Courier New" charset="0"/>
              </a:rPr>
              <a:t>$ h5dump file.h5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HDF5 "file.h5" {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GROUP "/" {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DATASET "A" {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   DATATYPE  H5T_STD_I32BE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   DATASPACE  SIMPLE { ( 4, 6 ) / ( 4, 6 ) }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   DATA {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   (0,0): </a:t>
            </a:r>
            <a:r>
              <a:rPr lang="is-IS" altLang="x-none" sz="1800" b="1" dirty="0">
                <a:solidFill>
                  <a:srgbClr val="0000FF"/>
                </a:solidFill>
                <a:latin typeface="Courier New" charset="0"/>
              </a:rPr>
              <a:t>1, 2, 3, 4, 5, 6,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   (1,0): </a:t>
            </a:r>
            <a:r>
              <a:rPr lang="is-IS" altLang="x-none" sz="1800" b="1" dirty="0">
                <a:solidFill>
                  <a:srgbClr val="0000FF"/>
                </a:solidFill>
                <a:latin typeface="Courier New" charset="0"/>
              </a:rPr>
              <a:t>7, 8, 9, 10, 11, 12,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   (2,0): </a:t>
            </a:r>
            <a:r>
              <a:rPr lang="is-IS" altLang="x-none" sz="1800" b="1" dirty="0">
                <a:solidFill>
                  <a:srgbClr val="0000FF"/>
                </a:solidFill>
                <a:latin typeface="Courier New" charset="0"/>
              </a:rPr>
              <a:t>13, 14, 15, 16, 17, 18,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   (3,0): </a:t>
            </a:r>
            <a:r>
              <a:rPr lang="is-IS" altLang="x-none" sz="1800" b="1" dirty="0">
                <a:solidFill>
                  <a:srgbClr val="0000FF"/>
                </a:solidFill>
                <a:latin typeface="Courier New" charset="0"/>
              </a:rPr>
              <a:t>19, 20, 21, 22, 23, 24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   }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}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GROUP "B" {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   }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}</a:t>
            </a:r>
          </a:p>
          <a:p>
            <a:pPr eaLnBrk="1" hangingPunct="1"/>
            <a:r>
              <a:rPr lang="is-IS" altLang="x-none" sz="1800" b="1" dirty="0">
                <a:latin typeface="Courier New" charset="0"/>
              </a:rPr>
              <a:t>}</a:t>
            </a:r>
          </a:p>
        </p:txBody>
      </p:sp>
      <p:pic>
        <p:nvPicPr>
          <p:cNvPr id="7" name="Picture 2" descr="Image result for command line icon">
            <a:hlinkClick r:id="rId2"/>
            <a:extLst>
              <a:ext uri="{FF2B5EF4-FFF2-40B4-BE49-F238E27FC236}">
                <a16:creationId xmlns:a16="http://schemas.microsoft.com/office/drawing/2014/main" id="{61AC2468-9B39-5048-91DB-4C0620E9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86851"/>
            <a:ext cx="236622" cy="23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Partial i/o in HDF5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</a:p>
        </p:txBody>
      </p:sp>
      <p:sp>
        <p:nvSpPr>
          <p:cNvPr id="737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8317DC1B-E755-644B-B1D6-C31191A24F0C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42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How to write a row?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7475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7A6519D7-1F3B-914A-A08C-B9206FC848CF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43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1371600" y="1219200"/>
            <a:ext cx="67056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b="1">
                <a:latin typeface="Courier New" charset="0"/>
              </a:rPr>
              <a:t>$ h5dump file.h5</a:t>
            </a:r>
          </a:p>
          <a:p>
            <a:pPr eaLnBrk="1" hangingPunct="1"/>
            <a:endParaRPr lang="en-US" altLang="x-none" sz="1800" b="1">
              <a:latin typeface="Courier New" charset="0"/>
            </a:endParaRPr>
          </a:p>
          <a:p>
            <a:pPr eaLnBrk="1" hangingPunct="1"/>
            <a:r>
              <a:rPr lang="en-US" altLang="x-none" sz="1800" b="1">
                <a:latin typeface="Courier New" charset="0"/>
              </a:rPr>
              <a:t>HDF5 "file.h5" {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GROUP "/" {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DATASET "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A</a:t>
            </a:r>
            <a:r>
              <a:rPr lang="en-US" altLang="x-none" sz="1800" b="1">
                <a:latin typeface="Courier New" charset="0"/>
              </a:rPr>
              <a:t>" {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   DATATYPE 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H5T_STD_I32BE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   DATASPACE  SIMPLE { (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4</a:t>
            </a:r>
            <a:r>
              <a:rPr lang="en-US" altLang="x-none" sz="1800" b="1">
                <a:latin typeface="Courier New" charset="0"/>
              </a:rPr>
              <a:t>,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6</a:t>
            </a:r>
            <a:r>
              <a:rPr lang="en-US" altLang="x-none" sz="1800" b="1">
                <a:latin typeface="Courier New" charset="0"/>
              </a:rPr>
              <a:t> ) / (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4</a:t>
            </a:r>
            <a:r>
              <a:rPr lang="en-US" altLang="x-none" sz="1800" b="1">
                <a:latin typeface="Courier New" charset="0"/>
              </a:rPr>
              <a:t>,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6</a:t>
            </a:r>
            <a:r>
              <a:rPr lang="en-US" altLang="x-none" sz="1800" b="1">
                <a:latin typeface="Courier New" charset="0"/>
              </a:rPr>
              <a:t> ) }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   DATA {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   (0,0): 0, 0, 0, 0, 0, 0,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   (1,0):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1</a:t>
            </a:r>
            <a:r>
              <a:rPr lang="en-US" altLang="x-none" sz="1800" b="1">
                <a:latin typeface="Courier New" charset="0"/>
              </a:rPr>
              <a:t>,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2</a:t>
            </a:r>
            <a:r>
              <a:rPr lang="en-US" altLang="x-none" sz="1800" b="1">
                <a:latin typeface="Courier New" charset="0"/>
              </a:rPr>
              <a:t>,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3</a:t>
            </a:r>
            <a:r>
              <a:rPr lang="en-US" altLang="x-none" sz="1800" b="1">
                <a:latin typeface="Courier New" charset="0"/>
              </a:rPr>
              <a:t>,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4</a:t>
            </a:r>
            <a:r>
              <a:rPr lang="en-US" altLang="x-none" sz="1800" b="1">
                <a:latin typeface="Courier New" charset="0"/>
              </a:rPr>
              <a:t>,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5</a:t>
            </a:r>
            <a:r>
              <a:rPr lang="en-US" altLang="x-none" sz="1800" b="1">
                <a:latin typeface="Courier New" charset="0"/>
              </a:rPr>
              <a:t>,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6</a:t>
            </a:r>
            <a:r>
              <a:rPr lang="en-US" altLang="x-none" sz="1800" b="1">
                <a:latin typeface="Courier New" charset="0"/>
              </a:rPr>
              <a:t>,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   (2,0): 0, 0, 0, 0, 0, 0,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   (3,0): 0, 0, 0, 0, 0, 0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   }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}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GROUP "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B</a:t>
            </a:r>
            <a:r>
              <a:rPr lang="en-US" altLang="x-none" sz="1800" b="1">
                <a:latin typeface="Courier New" charset="0"/>
              </a:rPr>
              <a:t>" {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}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}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}</a:t>
            </a:r>
          </a:p>
        </p:txBody>
      </p:sp>
      <p:pic>
        <p:nvPicPr>
          <p:cNvPr id="7" name="Picture 2" descr="Image result for command line icon">
            <a:hlinkClick r:id="rId2"/>
            <a:extLst>
              <a:ext uri="{FF2B5EF4-FFF2-40B4-BE49-F238E27FC236}">
                <a16:creationId xmlns:a16="http://schemas.microsoft.com/office/drawing/2014/main" id="{99A8DB3E-A6CB-794A-817C-9E8935BEB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67" y="1279356"/>
            <a:ext cx="264696" cy="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7577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757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0BAD2B5B-AC9C-824C-B45E-D21A8361AE20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44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814137" y="152400"/>
            <a:ext cx="7772400" cy="533400"/>
          </a:xfrm>
        </p:spPr>
        <p:txBody>
          <a:bodyPr/>
          <a:lstStyle/>
          <a:p>
            <a:r>
              <a:rPr lang="en-US" altLang="x-none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How to Describe a Subset in HDF5?</a:t>
            </a: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848600" cy="4953000"/>
          </a:xfrm>
        </p:spPr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Before writing and reading a subset of data one has to describe it to the HDF5 Library.</a:t>
            </a:r>
          </a:p>
          <a:p>
            <a:r>
              <a:rPr lang="en-US" altLang="x-none">
                <a:latin typeface="Arial" charset="0"/>
                <a:ea typeface="ＭＳ Ｐゴシック" charset="-128"/>
              </a:rPr>
              <a:t>HDF5 APIs and documentation refer to a subset as a </a:t>
            </a:r>
            <a:r>
              <a:rPr lang="ja-JP" altLang="en-US">
                <a:latin typeface="Arial" charset="0"/>
                <a:ea typeface="ＭＳ Ｐゴシック" charset="-128"/>
              </a:rPr>
              <a:t>“</a:t>
            </a:r>
            <a:r>
              <a:rPr lang="en-US" altLang="ja-JP">
                <a:latin typeface="Arial" charset="0"/>
                <a:ea typeface="ＭＳ Ｐゴシック" charset="-128"/>
              </a:rPr>
              <a:t>selection</a:t>
            </a:r>
            <a:r>
              <a:rPr lang="ja-JP" altLang="en-US">
                <a:latin typeface="Arial" charset="0"/>
                <a:ea typeface="ＭＳ Ｐゴシック" charset="-128"/>
              </a:rPr>
              <a:t>”</a:t>
            </a:r>
            <a:r>
              <a:rPr lang="en-US" altLang="ja-JP">
                <a:latin typeface="Arial" charset="0"/>
                <a:ea typeface="ＭＳ Ｐゴシック" charset="-128"/>
              </a:rPr>
              <a:t> or </a:t>
            </a:r>
            <a:r>
              <a:rPr lang="ja-JP" altLang="en-US">
                <a:latin typeface="Arial" charset="0"/>
                <a:ea typeface="ＭＳ Ｐゴシック" charset="-128"/>
              </a:rPr>
              <a:t>“</a:t>
            </a:r>
            <a:r>
              <a:rPr lang="en-US" altLang="ja-JP">
                <a:latin typeface="Arial" charset="0"/>
                <a:ea typeface="ＭＳ Ｐゴシック" charset="-128"/>
              </a:rPr>
              <a:t>hyperslab selection</a:t>
            </a:r>
            <a:r>
              <a:rPr lang="ja-JP" altLang="en-US">
                <a:latin typeface="Arial" charset="0"/>
                <a:ea typeface="ＭＳ Ｐゴシック" charset="-128"/>
              </a:rPr>
              <a:t>”</a:t>
            </a:r>
            <a:r>
              <a:rPr lang="en-US" altLang="ja-JP">
                <a:latin typeface="Arial" charset="0"/>
                <a:ea typeface="ＭＳ Ｐゴシック" charset="-128"/>
              </a:rPr>
              <a:t>.</a:t>
            </a:r>
          </a:p>
          <a:p>
            <a:r>
              <a:rPr lang="en-US" altLang="x-none">
                <a:latin typeface="Arial" charset="0"/>
                <a:ea typeface="ＭＳ Ｐゴシック" charset="-128"/>
              </a:rPr>
              <a:t>If specified, HDF5 Library will perform I/O on a selection </a:t>
            </a:r>
            <a:r>
              <a:rPr lang="en-US" altLang="x-none" i="1">
                <a:latin typeface="Arial" charset="0"/>
                <a:ea typeface="ＭＳ Ｐゴシック" charset="-128"/>
              </a:rPr>
              <a:t>only</a:t>
            </a:r>
            <a:r>
              <a:rPr lang="en-US" altLang="x-none">
                <a:latin typeface="Arial" charset="0"/>
                <a:ea typeface="ＭＳ Ｐゴシック" charset="-128"/>
              </a:rPr>
              <a:t> and not on all elements of a dataset.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7782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778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0522EBC-7717-8F45-AF3F-E2AE69F7781C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45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533400"/>
          </a:xfrm>
        </p:spPr>
        <p:txBody>
          <a:bodyPr/>
          <a:lstStyle/>
          <a:p>
            <a:r>
              <a:rPr lang="en-US" altLang="x-none">
                <a:solidFill>
                  <a:schemeClr val="tx1"/>
                </a:solidFill>
                <a:latin typeface="Arial" charset="0"/>
                <a:ea typeface="ＭＳ Ｐゴシック" charset="-128"/>
              </a:rPr>
              <a:t>    Types of Selections in HDF5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848600" cy="4953000"/>
          </a:xfrm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Two types of selections</a:t>
            </a:r>
          </a:p>
          <a:p>
            <a:pPr lvl="1"/>
            <a:r>
              <a:rPr lang="en-US" altLang="x-none" dirty="0">
                <a:solidFill>
                  <a:srgbClr val="C00000"/>
                </a:solidFill>
                <a:latin typeface="Arial" charset="0"/>
                <a:ea typeface="Calibri" charset="0"/>
              </a:rPr>
              <a:t>Hyperslab selection</a:t>
            </a:r>
          </a:p>
          <a:p>
            <a:pPr lvl="2"/>
            <a:r>
              <a:rPr lang="en-US" altLang="x-none" dirty="0">
                <a:latin typeface="Arial" charset="0"/>
                <a:ea typeface="Calibri" charset="0"/>
              </a:rPr>
              <a:t>Regular hyperslab</a:t>
            </a:r>
          </a:p>
          <a:p>
            <a:pPr lvl="2"/>
            <a:r>
              <a:rPr lang="en-US" altLang="x-none" dirty="0">
                <a:latin typeface="Arial" charset="0"/>
                <a:ea typeface="Calibri" charset="0"/>
              </a:rPr>
              <a:t>Simple hyperslab</a:t>
            </a:r>
          </a:p>
          <a:p>
            <a:pPr lvl="2"/>
            <a:r>
              <a:rPr lang="en-US" altLang="x-none" dirty="0">
                <a:latin typeface="Arial" charset="0"/>
                <a:ea typeface="Calibri" charset="0"/>
              </a:rPr>
              <a:t>Result of set operations on hyperslabs (union, difference, …) </a:t>
            </a:r>
          </a:p>
          <a:p>
            <a:pPr lvl="1"/>
            <a:r>
              <a:rPr lang="en-US" altLang="x-none" dirty="0">
                <a:solidFill>
                  <a:srgbClr val="C00000"/>
                </a:solidFill>
                <a:latin typeface="Arial" charset="0"/>
                <a:ea typeface="Calibri" charset="0"/>
              </a:rPr>
              <a:t>Point selection</a:t>
            </a:r>
          </a:p>
          <a:p>
            <a:r>
              <a:rPr lang="en-US" altLang="x-none" dirty="0">
                <a:latin typeface="Arial" charset="0"/>
                <a:ea typeface="ＭＳ Ｐゴシック" charset="-128"/>
              </a:rPr>
              <a:t>Hyperslab selection is especially important for doing parallel I/O in HDF5 (See Parallel HDF5 Tutorial)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7987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07E24ED5-1A30-E846-95AF-8E0EE7FE428B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46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876" name="Text Box 2"/>
          <p:cNvSpPr txBox="1">
            <a:spLocks noChangeArrowheads="1"/>
          </p:cNvSpPr>
          <p:nvPr/>
        </p:nvSpPr>
        <p:spPr bwMode="auto">
          <a:xfrm>
            <a:off x="2468563" y="60325"/>
            <a:ext cx="40084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3600">
                <a:latin typeface="Arial" charset="0"/>
              </a:rPr>
              <a:t>Regular Hyperslab</a:t>
            </a:r>
            <a:endParaRPr lang="en-US" altLang="x-none" sz="3600" b="1"/>
          </a:p>
        </p:txBody>
      </p:sp>
      <p:sp>
        <p:nvSpPr>
          <p:cNvPr id="79877" name="Rectangle 3"/>
          <p:cNvSpPr>
            <a:spLocks noChangeArrowheads="1"/>
          </p:cNvSpPr>
          <p:nvPr/>
        </p:nvSpPr>
        <p:spPr bwMode="auto">
          <a:xfrm>
            <a:off x="1600200" y="1219200"/>
            <a:ext cx="5715000" cy="3505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9878" name="Text Box 5"/>
          <p:cNvSpPr txBox="1">
            <a:spLocks noChangeArrowheads="1"/>
          </p:cNvSpPr>
          <p:nvPr/>
        </p:nvSpPr>
        <p:spPr bwMode="auto">
          <a:xfrm>
            <a:off x="2178050" y="14478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grpSp>
        <p:nvGrpSpPr>
          <p:cNvPr id="79879" name="Group 34"/>
          <p:cNvGrpSpPr>
            <a:grpSpLocks/>
          </p:cNvGrpSpPr>
          <p:nvPr/>
        </p:nvGrpSpPr>
        <p:grpSpPr bwMode="auto">
          <a:xfrm>
            <a:off x="2057400" y="1524000"/>
            <a:ext cx="4800600" cy="2819400"/>
            <a:chOff x="2057400" y="1524000"/>
            <a:chExt cx="4800600" cy="2819400"/>
          </a:xfrm>
        </p:grpSpPr>
        <p:sp>
          <p:nvSpPr>
            <p:cNvPr id="67610" name="Rectangle 4"/>
            <p:cNvSpPr>
              <a:spLocks noChangeArrowheads="1"/>
            </p:cNvSpPr>
            <p:nvPr/>
          </p:nvSpPr>
          <p:spPr bwMode="auto">
            <a:xfrm>
              <a:off x="2057400" y="1524000"/>
              <a:ext cx="609600" cy="12954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80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11" name="Rectangle 6"/>
            <p:cNvSpPr>
              <a:spLocks noChangeArrowheads="1"/>
            </p:cNvSpPr>
            <p:nvPr/>
          </p:nvSpPr>
          <p:spPr bwMode="auto">
            <a:xfrm>
              <a:off x="3124200" y="1524000"/>
              <a:ext cx="609600" cy="12954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12" name="Rectangle 7"/>
            <p:cNvSpPr>
              <a:spLocks noChangeArrowheads="1"/>
            </p:cNvSpPr>
            <p:nvPr/>
          </p:nvSpPr>
          <p:spPr bwMode="auto">
            <a:xfrm>
              <a:off x="4191000" y="1524000"/>
              <a:ext cx="609600" cy="12954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13" name="Rectangle 8"/>
            <p:cNvSpPr>
              <a:spLocks noChangeArrowheads="1"/>
            </p:cNvSpPr>
            <p:nvPr/>
          </p:nvSpPr>
          <p:spPr bwMode="auto">
            <a:xfrm>
              <a:off x="5181600" y="1524000"/>
              <a:ext cx="609600" cy="12954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14" name="Rectangle 9"/>
            <p:cNvSpPr>
              <a:spLocks noChangeArrowheads="1"/>
            </p:cNvSpPr>
            <p:nvPr/>
          </p:nvSpPr>
          <p:spPr bwMode="auto">
            <a:xfrm>
              <a:off x="6248400" y="1524000"/>
              <a:ext cx="609600" cy="12954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15" name="Rectangle 10"/>
            <p:cNvSpPr>
              <a:spLocks noChangeArrowheads="1"/>
            </p:cNvSpPr>
            <p:nvPr/>
          </p:nvSpPr>
          <p:spPr bwMode="auto">
            <a:xfrm>
              <a:off x="2057400" y="3048000"/>
              <a:ext cx="609600" cy="12954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16" name="Rectangle 11"/>
            <p:cNvSpPr>
              <a:spLocks noChangeArrowheads="1"/>
            </p:cNvSpPr>
            <p:nvPr/>
          </p:nvSpPr>
          <p:spPr bwMode="auto">
            <a:xfrm>
              <a:off x="3124200" y="3048000"/>
              <a:ext cx="609600" cy="12954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17" name="Rectangle 12"/>
            <p:cNvSpPr>
              <a:spLocks noChangeArrowheads="1"/>
            </p:cNvSpPr>
            <p:nvPr/>
          </p:nvSpPr>
          <p:spPr bwMode="auto">
            <a:xfrm>
              <a:off x="4191000" y="3048000"/>
              <a:ext cx="609600" cy="12954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18" name="Rectangle 13"/>
            <p:cNvSpPr>
              <a:spLocks noChangeArrowheads="1"/>
            </p:cNvSpPr>
            <p:nvPr/>
          </p:nvSpPr>
          <p:spPr bwMode="auto">
            <a:xfrm>
              <a:off x="5181600" y="3048000"/>
              <a:ext cx="609600" cy="12954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19" name="Rectangle 14"/>
            <p:cNvSpPr>
              <a:spLocks noChangeArrowheads="1"/>
            </p:cNvSpPr>
            <p:nvPr/>
          </p:nvSpPr>
          <p:spPr bwMode="auto">
            <a:xfrm>
              <a:off x="6248400" y="3048000"/>
              <a:ext cx="609600" cy="12954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9880" name="Text Box 15"/>
          <p:cNvSpPr txBox="1">
            <a:spLocks noChangeArrowheads="1"/>
          </p:cNvSpPr>
          <p:nvPr/>
        </p:nvSpPr>
        <p:spPr bwMode="auto">
          <a:xfrm>
            <a:off x="1981200" y="21336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81" name="Text Box 16"/>
          <p:cNvSpPr txBox="1">
            <a:spLocks noChangeArrowheads="1"/>
          </p:cNvSpPr>
          <p:nvPr/>
        </p:nvSpPr>
        <p:spPr bwMode="auto">
          <a:xfrm>
            <a:off x="3092450" y="21336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82" name="Text Box 17"/>
          <p:cNvSpPr txBox="1">
            <a:spLocks noChangeArrowheads="1"/>
          </p:cNvSpPr>
          <p:nvPr/>
        </p:nvSpPr>
        <p:spPr bwMode="auto">
          <a:xfrm>
            <a:off x="4114800" y="21336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83" name="Text Box 18"/>
          <p:cNvSpPr txBox="1">
            <a:spLocks noChangeArrowheads="1"/>
          </p:cNvSpPr>
          <p:nvPr/>
        </p:nvSpPr>
        <p:spPr bwMode="auto">
          <a:xfrm>
            <a:off x="5105400" y="21336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84" name="Text Box 19"/>
          <p:cNvSpPr txBox="1">
            <a:spLocks noChangeArrowheads="1"/>
          </p:cNvSpPr>
          <p:nvPr/>
        </p:nvSpPr>
        <p:spPr bwMode="auto">
          <a:xfrm>
            <a:off x="6172200" y="21336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85" name="Text Box 20"/>
          <p:cNvSpPr txBox="1">
            <a:spLocks noChangeArrowheads="1"/>
          </p:cNvSpPr>
          <p:nvPr/>
        </p:nvSpPr>
        <p:spPr bwMode="auto">
          <a:xfrm>
            <a:off x="3092450" y="35814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86" name="Text Box 21"/>
          <p:cNvSpPr txBox="1">
            <a:spLocks noChangeArrowheads="1"/>
          </p:cNvSpPr>
          <p:nvPr/>
        </p:nvSpPr>
        <p:spPr bwMode="auto">
          <a:xfrm>
            <a:off x="4159250" y="35814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87" name="Text Box 22"/>
          <p:cNvSpPr txBox="1">
            <a:spLocks noChangeArrowheads="1"/>
          </p:cNvSpPr>
          <p:nvPr/>
        </p:nvSpPr>
        <p:spPr bwMode="auto">
          <a:xfrm>
            <a:off x="5149850" y="35814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88" name="Text Box 23"/>
          <p:cNvSpPr txBox="1">
            <a:spLocks noChangeArrowheads="1"/>
          </p:cNvSpPr>
          <p:nvPr/>
        </p:nvSpPr>
        <p:spPr bwMode="auto">
          <a:xfrm>
            <a:off x="3200400" y="14478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89" name="Text Box 24"/>
          <p:cNvSpPr txBox="1">
            <a:spLocks noChangeArrowheads="1"/>
          </p:cNvSpPr>
          <p:nvPr/>
        </p:nvSpPr>
        <p:spPr bwMode="auto">
          <a:xfrm>
            <a:off x="4311650" y="14478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90" name="Text Box 25"/>
          <p:cNvSpPr txBox="1">
            <a:spLocks noChangeArrowheads="1"/>
          </p:cNvSpPr>
          <p:nvPr/>
        </p:nvSpPr>
        <p:spPr bwMode="auto">
          <a:xfrm>
            <a:off x="5302250" y="14478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91" name="Text Box 26"/>
          <p:cNvSpPr txBox="1">
            <a:spLocks noChangeArrowheads="1"/>
          </p:cNvSpPr>
          <p:nvPr/>
        </p:nvSpPr>
        <p:spPr bwMode="auto">
          <a:xfrm>
            <a:off x="2178050" y="29718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92" name="Text Box 27"/>
          <p:cNvSpPr txBox="1">
            <a:spLocks noChangeArrowheads="1"/>
          </p:cNvSpPr>
          <p:nvPr/>
        </p:nvSpPr>
        <p:spPr bwMode="auto">
          <a:xfrm>
            <a:off x="3276600" y="29718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93" name="Text Box 28"/>
          <p:cNvSpPr txBox="1">
            <a:spLocks noChangeArrowheads="1"/>
          </p:cNvSpPr>
          <p:nvPr/>
        </p:nvSpPr>
        <p:spPr bwMode="auto">
          <a:xfrm>
            <a:off x="4311650" y="29718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94" name="Text Box 29"/>
          <p:cNvSpPr txBox="1">
            <a:spLocks noChangeArrowheads="1"/>
          </p:cNvSpPr>
          <p:nvPr/>
        </p:nvSpPr>
        <p:spPr bwMode="auto">
          <a:xfrm>
            <a:off x="5302250" y="29718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95" name="Text Box 30"/>
          <p:cNvSpPr txBox="1">
            <a:spLocks noChangeArrowheads="1"/>
          </p:cNvSpPr>
          <p:nvPr/>
        </p:nvSpPr>
        <p:spPr bwMode="auto">
          <a:xfrm>
            <a:off x="6369050" y="29718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b="1"/>
              <a:t> </a:t>
            </a:r>
          </a:p>
        </p:txBody>
      </p:sp>
      <p:sp>
        <p:nvSpPr>
          <p:cNvPr id="79896" name="TextBox 33"/>
          <p:cNvSpPr txBox="1">
            <a:spLocks noChangeArrowheads="1"/>
          </p:cNvSpPr>
          <p:nvPr/>
        </p:nvSpPr>
        <p:spPr bwMode="auto">
          <a:xfrm>
            <a:off x="1219200" y="5481638"/>
            <a:ext cx="6992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>
                <a:latin typeface="Arial" charset="0"/>
              </a:rPr>
              <a:t>Collection of regularly spaced blocks of equal size  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8192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07CD8B6A-84B5-EF4E-8DB2-6B336FAE992D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47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1924" name="Text Box 1026"/>
          <p:cNvSpPr txBox="1">
            <a:spLocks noChangeArrowheads="1"/>
          </p:cNvSpPr>
          <p:nvPr/>
        </p:nvSpPr>
        <p:spPr bwMode="auto">
          <a:xfrm>
            <a:off x="2514600" y="60325"/>
            <a:ext cx="3802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3600">
                <a:latin typeface="Arial" charset="0"/>
              </a:rPr>
              <a:t>Simple Hyperslab</a:t>
            </a:r>
            <a:endParaRPr lang="en-US" altLang="x-none" sz="3600"/>
          </a:p>
        </p:txBody>
      </p:sp>
      <p:sp>
        <p:nvSpPr>
          <p:cNvPr id="81925" name="Rectangle 1027"/>
          <p:cNvSpPr>
            <a:spLocks noChangeArrowheads="1"/>
          </p:cNvSpPr>
          <p:nvPr/>
        </p:nvSpPr>
        <p:spPr bwMode="auto">
          <a:xfrm>
            <a:off x="1600200" y="1295400"/>
            <a:ext cx="5715000" cy="3505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8615" name="Rectangle 1028"/>
          <p:cNvSpPr>
            <a:spLocks noChangeArrowheads="1"/>
          </p:cNvSpPr>
          <p:nvPr/>
        </p:nvSpPr>
        <p:spPr bwMode="auto">
          <a:xfrm>
            <a:off x="2286000" y="1905000"/>
            <a:ext cx="3200400" cy="1981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1927" name="Text Box 1029"/>
          <p:cNvSpPr txBox="1">
            <a:spLocks noChangeArrowheads="1"/>
          </p:cNvSpPr>
          <p:nvPr/>
        </p:nvSpPr>
        <p:spPr bwMode="auto">
          <a:xfrm>
            <a:off x="3657600" y="18288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/>
              <a:t> </a:t>
            </a:r>
            <a:endParaRPr lang="en-US" altLang="x-none" b="1"/>
          </a:p>
        </p:txBody>
      </p:sp>
      <p:sp>
        <p:nvSpPr>
          <p:cNvPr id="81928" name="TextBox 8"/>
          <p:cNvSpPr txBox="1">
            <a:spLocks noChangeArrowheads="1"/>
          </p:cNvSpPr>
          <p:nvPr/>
        </p:nvSpPr>
        <p:spPr bwMode="auto">
          <a:xfrm>
            <a:off x="2227263" y="5481638"/>
            <a:ext cx="4478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>
                <a:latin typeface="Arial" charset="0"/>
              </a:rPr>
              <a:t>Contiguous subset or sub-array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8397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A6B21AD0-8509-7547-851A-E2579FA9F43D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48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3972" name="Text Box 2"/>
          <p:cNvSpPr txBox="1">
            <a:spLocks noChangeArrowheads="1"/>
          </p:cNvSpPr>
          <p:nvPr/>
        </p:nvSpPr>
        <p:spPr bwMode="auto">
          <a:xfrm>
            <a:off x="2416175" y="60325"/>
            <a:ext cx="4291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3600">
                <a:latin typeface="Arial" charset="0"/>
              </a:rPr>
              <a:t>Hyperslab Selection</a:t>
            </a:r>
            <a:endParaRPr lang="en-US" altLang="x-none" sz="3600"/>
          </a:p>
        </p:txBody>
      </p:sp>
      <p:sp>
        <p:nvSpPr>
          <p:cNvPr id="83973" name="Rectangle 3"/>
          <p:cNvSpPr>
            <a:spLocks noChangeArrowheads="1"/>
          </p:cNvSpPr>
          <p:nvPr/>
        </p:nvSpPr>
        <p:spPr bwMode="auto">
          <a:xfrm>
            <a:off x="1600200" y="1295400"/>
            <a:ext cx="5715000" cy="3505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9639" name="Rectangle 4"/>
          <p:cNvSpPr>
            <a:spLocks noChangeArrowheads="1"/>
          </p:cNvSpPr>
          <p:nvPr/>
        </p:nvSpPr>
        <p:spPr bwMode="auto">
          <a:xfrm>
            <a:off x="2286000" y="1905000"/>
            <a:ext cx="3200400" cy="1981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                </a:t>
            </a:r>
          </a:p>
        </p:txBody>
      </p:sp>
      <p:sp>
        <p:nvSpPr>
          <p:cNvPr id="83975" name="Text Box 5"/>
          <p:cNvSpPr txBox="1">
            <a:spLocks noChangeArrowheads="1"/>
          </p:cNvSpPr>
          <p:nvPr/>
        </p:nvSpPr>
        <p:spPr bwMode="auto">
          <a:xfrm>
            <a:off x="7475538" y="16827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b="1" i="1">
              <a:solidFill>
                <a:srgbClr val="FFFF00"/>
              </a:solidFill>
            </a:endParaRPr>
          </a:p>
        </p:txBody>
      </p:sp>
      <p:sp>
        <p:nvSpPr>
          <p:cNvPr id="69641" name="Rectangle 6"/>
          <p:cNvSpPr>
            <a:spLocks noChangeArrowheads="1"/>
          </p:cNvSpPr>
          <p:nvPr/>
        </p:nvSpPr>
        <p:spPr bwMode="auto">
          <a:xfrm>
            <a:off x="4495800" y="3124200"/>
            <a:ext cx="2743200" cy="1524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      </a:t>
            </a:r>
          </a:p>
        </p:txBody>
      </p:sp>
      <p:sp>
        <p:nvSpPr>
          <p:cNvPr id="69642" name="Rectangle 7"/>
          <p:cNvSpPr>
            <a:spLocks noChangeArrowheads="1"/>
          </p:cNvSpPr>
          <p:nvPr/>
        </p:nvSpPr>
        <p:spPr bwMode="auto">
          <a:xfrm>
            <a:off x="6019800" y="1524000"/>
            <a:ext cx="914400" cy="685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3978" name="TextBox 10"/>
          <p:cNvSpPr txBox="1">
            <a:spLocks noChangeArrowheads="1"/>
          </p:cNvSpPr>
          <p:nvPr/>
        </p:nvSpPr>
        <p:spPr bwMode="auto">
          <a:xfrm>
            <a:off x="838200" y="5481638"/>
            <a:ext cx="7370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>
                <a:latin typeface="Arial" charset="0"/>
              </a:rPr>
              <a:t>Result of union operation on three simple hyperslabs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1E9A7935-AD7C-1F41-9872-31EC6AEDD699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49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152400"/>
            <a:ext cx="7010400" cy="533400"/>
          </a:xfrm>
        </p:spPr>
        <p:txBody>
          <a:bodyPr/>
          <a:lstStyle/>
          <a:p>
            <a:r>
              <a:rPr lang="en-US" altLang="x-none">
                <a:solidFill>
                  <a:schemeClr val="tx1"/>
                </a:solidFill>
                <a:latin typeface="Arial" charset="0"/>
                <a:ea typeface="ＭＳ Ｐゴシック" charset="-128"/>
              </a:rPr>
              <a:t>HDF5 Hyperslab Description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6568" y="1066800"/>
            <a:ext cx="8807116" cy="511743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2400" i="1" dirty="0">
                <a:latin typeface="Arial" charset="0"/>
                <a:ea typeface="ＭＳ Ｐゴシック" charset="-128"/>
              </a:rPr>
              <a:t>Everything is </a:t>
            </a:r>
            <a:r>
              <a:rPr lang="ja-JP" altLang="en-US" sz="2400" i="1" dirty="0">
                <a:latin typeface="Arial" charset="0"/>
                <a:ea typeface="ＭＳ Ｐゴシック" charset="-128"/>
              </a:rPr>
              <a:t>“</a:t>
            </a:r>
            <a:r>
              <a:rPr lang="en-US" altLang="ja-JP" sz="2400" i="1" dirty="0">
                <a:latin typeface="Arial" charset="0"/>
                <a:ea typeface="ＭＳ Ｐゴシック" charset="-128"/>
              </a:rPr>
              <a:t>measured</a:t>
            </a:r>
            <a:r>
              <a:rPr lang="ja-JP" altLang="en-US" sz="2400" i="1" dirty="0">
                <a:latin typeface="Arial" charset="0"/>
                <a:ea typeface="ＭＳ Ｐゴシック" charset="-128"/>
              </a:rPr>
              <a:t>”</a:t>
            </a:r>
            <a:r>
              <a:rPr lang="en-US" altLang="ja-JP" sz="2400" i="1" dirty="0">
                <a:latin typeface="Arial" charset="0"/>
                <a:ea typeface="ＭＳ Ｐゴシック" charset="-128"/>
              </a:rPr>
              <a:t> in number of elements</a:t>
            </a:r>
            <a:endParaRPr lang="en-US" altLang="ja-JP" sz="2400" dirty="0">
              <a:latin typeface="Arial" charset="0"/>
              <a:ea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altLang="x-none" sz="2400" dirty="0">
                <a:latin typeface="Arial" charset="0"/>
                <a:ea typeface="ＭＳ Ｐゴシック" charset="-128"/>
              </a:rPr>
              <a:t>Start - starting location of a hyperslab (1,1)</a:t>
            </a:r>
          </a:p>
          <a:p>
            <a:pPr>
              <a:lnSpc>
                <a:spcPct val="90000"/>
              </a:lnSpc>
            </a:pPr>
            <a:r>
              <a:rPr lang="en-US" altLang="x-none" sz="2400" dirty="0">
                <a:latin typeface="Arial" charset="0"/>
                <a:ea typeface="ＭＳ Ｐゴシック" charset="-128"/>
              </a:rPr>
              <a:t>Stride  - number of elements that separate each block (3,2)</a:t>
            </a:r>
          </a:p>
          <a:p>
            <a:pPr>
              <a:lnSpc>
                <a:spcPct val="90000"/>
              </a:lnSpc>
            </a:pPr>
            <a:r>
              <a:rPr lang="en-US" altLang="x-none" sz="2400" dirty="0">
                <a:latin typeface="Arial" charset="0"/>
                <a:ea typeface="ＭＳ Ｐゴシック" charset="-128"/>
              </a:rPr>
              <a:t>Count - number of blocks (2,6)</a:t>
            </a:r>
          </a:p>
          <a:p>
            <a:pPr>
              <a:lnSpc>
                <a:spcPct val="90000"/>
              </a:lnSpc>
            </a:pPr>
            <a:r>
              <a:rPr lang="en-US" altLang="x-none" sz="2400" dirty="0">
                <a:latin typeface="Arial" charset="0"/>
                <a:ea typeface="ＭＳ Ｐゴシック" charset="-128"/>
              </a:rPr>
              <a:t>Block  - block size (2,1)</a:t>
            </a:r>
          </a:p>
          <a:p>
            <a:pPr>
              <a:lnSpc>
                <a:spcPct val="90000"/>
              </a:lnSpc>
            </a:pPr>
            <a:endParaRPr lang="en-US" altLang="x-none" sz="2400" dirty="0">
              <a:latin typeface="Arial" charset="0"/>
              <a:ea typeface="ＭＳ Ｐゴシック" charset="-128"/>
            </a:endParaRP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2667000" y="3886200"/>
            <a:ext cx="3657600" cy="1828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2971800" y="41910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2971800" y="51054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3581400" y="41910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3581400" y="51054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4191000" y="41910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26" name="Rectangle 10"/>
          <p:cNvSpPr>
            <a:spLocks noChangeArrowheads="1"/>
          </p:cNvSpPr>
          <p:nvPr/>
        </p:nvSpPr>
        <p:spPr bwMode="auto">
          <a:xfrm>
            <a:off x="4191000" y="51054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27" name="Rectangle 11"/>
          <p:cNvSpPr>
            <a:spLocks noChangeArrowheads="1"/>
          </p:cNvSpPr>
          <p:nvPr/>
        </p:nvSpPr>
        <p:spPr bwMode="auto">
          <a:xfrm>
            <a:off x="4800600" y="41910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28" name="Rectangle 12"/>
          <p:cNvSpPr>
            <a:spLocks noChangeArrowheads="1"/>
          </p:cNvSpPr>
          <p:nvPr/>
        </p:nvSpPr>
        <p:spPr bwMode="auto">
          <a:xfrm>
            <a:off x="4800600" y="51054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29" name="Rectangle 13"/>
          <p:cNvSpPr>
            <a:spLocks noChangeArrowheads="1"/>
          </p:cNvSpPr>
          <p:nvPr/>
        </p:nvSpPr>
        <p:spPr bwMode="auto">
          <a:xfrm>
            <a:off x="5410200" y="41910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30" name="Rectangle 14"/>
          <p:cNvSpPr>
            <a:spLocks noChangeArrowheads="1"/>
          </p:cNvSpPr>
          <p:nvPr/>
        </p:nvSpPr>
        <p:spPr bwMode="auto">
          <a:xfrm>
            <a:off x="5410200" y="51054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31" name="Rectangle 15"/>
          <p:cNvSpPr>
            <a:spLocks noChangeArrowheads="1"/>
          </p:cNvSpPr>
          <p:nvPr/>
        </p:nvSpPr>
        <p:spPr bwMode="auto">
          <a:xfrm>
            <a:off x="6019800" y="41910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32" name="Rectangle 16"/>
          <p:cNvSpPr>
            <a:spLocks noChangeArrowheads="1"/>
          </p:cNvSpPr>
          <p:nvPr/>
        </p:nvSpPr>
        <p:spPr bwMode="auto">
          <a:xfrm>
            <a:off x="6019800" y="51054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6033" name="Line 18"/>
          <p:cNvSpPr>
            <a:spLocks noChangeShapeType="1"/>
          </p:cNvSpPr>
          <p:nvPr/>
        </p:nvSpPr>
        <p:spPr bwMode="auto">
          <a:xfrm>
            <a:off x="29718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4" name="Line 19"/>
          <p:cNvSpPr>
            <a:spLocks noChangeShapeType="1"/>
          </p:cNvSpPr>
          <p:nvPr/>
        </p:nvSpPr>
        <p:spPr bwMode="auto">
          <a:xfrm>
            <a:off x="29718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5" name="Line 20"/>
          <p:cNvSpPr>
            <a:spLocks noChangeShapeType="1"/>
          </p:cNvSpPr>
          <p:nvPr/>
        </p:nvSpPr>
        <p:spPr bwMode="auto">
          <a:xfrm>
            <a:off x="35814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6" name="Line 21"/>
          <p:cNvSpPr>
            <a:spLocks noChangeShapeType="1"/>
          </p:cNvSpPr>
          <p:nvPr/>
        </p:nvSpPr>
        <p:spPr bwMode="auto">
          <a:xfrm>
            <a:off x="41910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7" name="Line 22"/>
          <p:cNvSpPr>
            <a:spLocks noChangeShapeType="1"/>
          </p:cNvSpPr>
          <p:nvPr/>
        </p:nvSpPr>
        <p:spPr bwMode="auto">
          <a:xfrm>
            <a:off x="48006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8" name="Line 23"/>
          <p:cNvSpPr>
            <a:spLocks noChangeShapeType="1"/>
          </p:cNvSpPr>
          <p:nvPr/>
        </p:nvSpPr>
        <p:spPr bwMode="auto">
          <a:xfrm>
            <a:off x="54102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9" name="Line 24"/>
          <p:cNvSpPr>
            <a:spLocks noChangeShapeType="1"/>
          </p:cNvSpPr>
          <p:nvPr/>
        </p:nvSpPr>
        <p:spPr bwMode="auto">
          <a:xfrm>
            <a:off x="60198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0" name="Line 25"/>
          <p:cNvSpPr>
            <a:spLocks noChangeShapeType="1"/>
          </p:cNvSpPr>
          <p:nvPr/>
        </p:nvSpPr>
        <p:spPr bwMode="auto">
          <a:xfrm>
            <a:off x="35814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1" name="Line 26"/>
          <p:cNvSpPr>
            <a:spLocks noChangeShapeType="1"/>
          </p:cNvSpPr>
          <p:nvPr/>
        </p:nvSpPr>
        <p:spPr bwMode="auto">
          <a:xfrm>
            <a:off x="41910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2" name="Line 27"/>
          <p:cNvSpPr>
            <a:spLocks noChangeShapeType="1"/>
          </p:cNvSpPr>
          <p:nvPr/>
        </p:nvSpPr>
        <p:spPr bwMode="auto">
          <a:xfrm>
            <a:off x="48006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3" name="Line 28"/>
          <p:cNvSpPr>
            <a:spLocks noChangeShapeType="1"/>
          </p:cNvSpPr>
          <p:nvPr/>
        </p:nvSpPr>
        <p:spPr bwMode="auto">
          <a:xfrm>
            <a:off x="54102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4" name="Line 29"/>
          <p:cNvSpPr>
            <a:spLocks noChangeShapeType="1"/>
          </p:cNvSpPr>
          <p:nvPr/>
        </p:nvSpPr>
        <p:spPr bwMode="auto">
          <a:xfrm>
            <a:off x="60198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5" name="Line 30"/>
          <p:cNvSpPr>
            <a:spLocks noChangeShapeType="1"/>
          </p:cNvSpPr>
          <p:nvPr/>
        </p:nvSpPr>
        <p:spPr bwMode="auto">
          <a:xfrm>
            <a:off x="2667000" y="4191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6" name="Line 31"/>
          <p:cNvSpPr>
            <a:spLocks noChangeShapeType="1"/>
          </p:cNvSpPr>
          <p:nvPr/>
        </p:nvSpPr>
        <p:spPr bwMode="auto">
          <a:xfrm>
            <a:off x="26670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7" name="Line 32"/>
          <p:cNvSpPr>
            <a:spLocks noChangeShapeType="1"/>
          </p:cNvSpPr>
          <p:nvPr/>
        </p:nvSpPr>
        <p:spPr bwMode="auto">
          <a:xfrm>
            <a:off x="29718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8" name="Line 33"/>
          <p:cNvSpPr>
            <a:spLocks noChangeShapeType="1"/>
          </p:cNvSpPr>
          <p:nvPr/>
        </p:nvSpPr>
        <p:spPr bwMode="auto">
          <a:xfrm>
            <a:off x="32766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9" name="Line 34"/>
          <p:cNvSpPr>
            <a:spLocks noChangeShapeType="1"/>
          </p:cNvSpPr>
          <p:nvPr/>
        </p:nvSpPr>
        <p:spPr bwMode="auto">
          <a:xfrm>
            <a:off x="29718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50" name="Line 35"/>
          <p:cNvSpPr>
            <a:spLocks noChangeShapeType="1"/>
          </p:cNvSpPr>
          <p:nvPr/>
        </p:nvSpPr>
        <p:spPr bwMode="auto">
          <a:xfrm>
            <a:off x="38862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51" name="Line 36"/>
          <p:cNvSpPr>
            <a:spLocks noChangeShapeType="1"/>
          </p:cNvSpPr>
          <p:nvPr/>
        </p:nvSpPr>
        <p:spPr bwMode="auto">
          <a:xfrm>
            <a:off x="44958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52" name="Line 37"/>
          <p:cNvSpPr>
            <a:spLocks noChangeShapeType="1"/>
          </p:cNvSpPr>
          <p:nvPr/>
        </p:nvSpPr>
        <p:spPr bwMode="auto">
          <a:xfrm>
            <a:off x="51054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53" name="Line 38"/>
          <p:cNvSpPr>
            <a:spLocks noChangeShapeType="1"/>
          </p:cNvSpPr>
          <p:nvPr/>
        </p:nvSpPr>
        <p:spPr bwMode="auto">
          <a:xfrm>
            <a:off x="5715000" y="4495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54" name="Line 39"/>
          <p:cNvSpPr>
            <a:spLocks noChangeShapeType="1"/>
          </p:cNvSpPr>
          <p:nvPr/>
        </p:nvSpPr>
        <p:spPr bwMode="auto">
          <a:xfrm>
            <a:off x="29718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55" name="Line 40"/>
          <p:cNvSpPr>
            <a:spLocks noChangeShapeType="1"/>
          </p:cNvSpPr>
          <p:nvPr/>
        </p:nvSpPr>
        <p:spPr bwMode="auto">
          <a:xfrm>
            <a:off x="35814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56" name="Line 41"/>
          <p:cNvSpPr>
            <a:spLocks noChangeShapeType="1"/>
          </p:cNvSpPr>
          <p:nvPr/>
        </p:nvSpPr>
        <p:spPr bwMode="auto">
          <a:xfrm>
            <a:off x="41910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57" name="Line 42"/>
          <p:cNvSpPr>
            <a:spLocks noChangeShapeType="1"/>
          </p:cNvSpPr>
          <p:nvPr/>
        </p:nvSpPr>
        <p:spPr bwMode="auto">
          <a:xfrm>
            <a:off x="48006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58" name="Line 43"/>
          <p:cNvSpPr>
            <a:spLocks noChangeShapeType="1"/>
          </p:cNvSpPr>
          <p:nvPr/>
        </p:nvSpPr>
        <p:spPr bwMode="auto">
          <a:xfrm>
            <a:off x="54102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59" name="Line 44"/>
          <p:cNvSpPr>
            <a:spLocks noChangeShapeType="1"/>
          </p:cNvSpPr>
          <p:nvPr/>
        </p:nvSpPr>
        <p:spPr bwMode="auto">
          <a:xfrm>
            <a:off x="60198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60" name="Line 45"/>
          <p:cNvSpPr>
            <a:spLocks noChangeShapeType="1"/>
          </p:cNvSpPr>
          <p:nvPr/>
        </p:nvSpPr>
        <p:spPr bwMode="auto">
          <a:xfrm>
            <a:off x="26670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61" name="Line 46"/>
          <p:cNvSpPr>
            <a:spLocks noChangeShapeType="1"/>
          </p:cNvSpPr>
          <p:nvPr/>
        </p:nvSpPr>
        <p:spPr bwMode="auto">
          <a:xfrm>
            <a:off x="32766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62" name="Line 47"/>
          <p:cNvSpPr>
            <a:spLocks noChangeShapeType="1"/>
          </p:cNvSpPr>
          <p:nvPr/>
        </p:nvSpPr>
        <p:spPr bwMode="auto">
          <a:xfrm>
            <a:off x="38862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63" name="Line 48"/>
          <p:cNvSpPr>
            <a:spLocks noChangeShapeType="1"/>
          </p:cNvSpPr>
          <p:nvPr/>
        </p:nvSpPr>
        <p:spPr bwMode="auto">
          <a:xfrm>
            <a:off x="44958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64" name="Line 49"/>
          <p:cNvSpPr>
            <a:spLocks noChangeShapeType="1"/>
          </p:cNvSpPr>
          <p:nvPr/>
        </p:nvSpPr>
        <p:spPr bwMode="auto">
          <a:xfrm>
            <a:off x="51054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65" name="Line 50"/>
          <p:cNvSpPr>
            <a:spLocks noChangeShapeType="1"/>
          </p:cNvSpPr>
          <p:nvPr/>
        </p:nvSpPr>
        <p:spPr bwMode="auto">
          <a:xfrm>
            <a:off x="5715000" y="48006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66" name="Line 51"/>
          <p:cNvSpPr>
            <a:spLocks noChangeShapeType="1"/>
          </p:cNvSpPr>
          <p:nvPr/>
        </p:nvSpPr>
        <p:spPr bwMode="auto">
          <a:xfrm>
            <a:off x="29718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67" name="Line 52"/>
          <p:cNvSpPr>
            <a:spLocks noChangeShapeType="1"/>
          </p:cNvSpPr>
          <p:nvPr/>
        </p:nvSpPr>
        <p:spPr bwMode="auto">
          <a:xfrm>
            <a:off x="35814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68" name="Line 53"/>
          <p:cNvSpPr>
            <a:spLocks noChangeShapeType="1"/>
          </p:cNvSpPr>
          <p:nvPr/>
        </p:nvSpPr>
        <p:spPr bwMode="auto">
          <a:xfrm>
            <a:off x="41910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69" name="Line 54"/>
          <p:cNvSpPr>
            <a:spLocks noChangeShapeType="1"/>
          </p:cNvSpPr>
          <p:nvPr/>
        </p:nvSpPr>
        <p:spPr bwMode="auto">
          <a:xfrm>
            <a:off x="48006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0" name="Line 55"/>
          <p:cNvSpPr>
            <a:spLocks noChangeShapeType="1"/>
          </p:cNvSpPr>
          <p:nvPr/>
        </p:nvSpPr>
        <p:spPr bwMode="auto">
          <a:xfrm>
            <a:off x="54102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1" name="Line 56"/>
          <p:cNvSpPr>
            <a:spLocks noChangeShapeType="1"/>
          </p:cNvSpPr>
          <p:nvPr/>
        </p:nvSpPr>
        <p:spPr bwMode="auto">
          <a:xfrm>
            <a:off x="60198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2" name="Line 57"/>
          <p:cNvSpPr>
            <a:spLocks noChangeShapeType="1"/>
          </p:cNvSpPr>
          <p:nvPr/>
        </p:nvSpPr>
        <p:spPr bwMode="auto">
          <a:xfrm>
            <a:off x="26670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3" name="Line 58"/>
          <p:cNvSpPr>
            <a:spLocks noChangeShapeType="1"/>
          </p:cNvSpPr>
          <p:nvPr/>
        </p:nvSpPr>
        <p:spPr bwMode="auto">
          <a:xfrm>
            <a:off x="32766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4" name="Line 59"/>
          <p:cNvSpPr>
            <a:spLocks noChangeShapeType="1"/>
          </p:cNvSpPr>
          <p:nvPr/>
        </p:nvSpPr>
        <p:spPr bwMode="auto">
          <a:xfrm>
            <a:off x="38862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5" name="Line 60"/>
          <p:cNvSpPr>
            <a:spLocks noChangeShapeType="1"/>
          </p:cNvSpPr>
          <p:nvPr/>
        </p:nvSpPr>
        <p:spPr bwMode="auto">
          <a:xfrm>
            <a:off x="44958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6" name="Line 61"/>
          <p:cNvSpPr>
            <a:spLocks noChangeShapeType="1"/>
          </p:cNvSpPr>
          <p:nvPr/>
        </p:nvSpPr>
        <p:spPr bwMode="auto">
          <a:xfrm>
            <a:off x="51054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7" name="Line 62"/>
          <p:cNvSpPr>
            <a:spLocks noChangeShapeType="1"/>
          </p:cNvSpPr>
          <p:nvPr/>
        </p:nvSpPr>
        <p:spPr bwMode="auto">
          <a:xfrm>
            <a:off x="5715000" y="5105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8" name="Line 63"/>
          <p:cNvSpPr>
            <a:spLocks noChangeShapeType="1"/>
          </p:cNvSpPr>
          <p:nvPr/>
        </p:nvSpPr>
        <p:spPr bwMode="auto">
          <a:xfrm>
            <a:off x="29718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9" name="Line 64"/>
          <p:cNvSpPr>
            <a:spLocks noChangeShapeType="1"/>
          </p:cNvSpPr>
          <p:nvPr/>
        </p:nvSpPr>
        <p:spPr bwMode="auto">
          <a:xfrm>
            <a:off x="35814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0" name="Line 65"/>
          <p:cNvSpPr>
            <a:spLocks noChangeShapeType="1"/>
          </p:cNvSpPr>
          <p:nvPr/>
        </p:nvSpPr>
        <p:spPr bwMode="auto">
          <a:xfrm>
            <a:off x="41910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1" name="Line 66"/>
          <p:cNvSpPr>
            <a:spLocks noChangeShapeType="1"/>
          </p:cNvSpPr>
          <p:nvPr/>
        </p:nvSpPr>
        <p:spPr bwMode="auto">
          <a:xfrm>
            <a:off x="48006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2" name="Line 67"/>
          <p:cNvSpPr>
            <a:spLocks noChangeShapeType="1"/>
          </p:cNvSpPr>
          <p:nvPr/>
        </p:nvSpPr>
        <p:spPr bwMode="auto">
          <a:xfrm>
            <a:off x="54102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3" name="Line 68"/>
          <p:cNvSpPr>
            <a:spLocks noChangeShapeType="1"/>
          </p:cNvSpPr>
          <p:nvPr/>
        </p:nvSpPr>
        <p:spPr bwMode="auto">
          <a:xfrm>
            <a:off x="60198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4" name="Line 69"/>
          <p:cNvSpPr>
            <a:spLocks noChangeShapeType="1"/>
          </p:cNvSpPr>
          <p:nvPr/>
        </p:nvSpPr>
        <p:spPr bwMode="auto">
          <a:xfrm>
            <a:off x="26670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5" name="Line 70"/>
          <p:cNvSpPr>
            <a:spLocks noChangeShapeType="1"/>
          </p:cNvSpPr>
          <p:nvPr/>
        </p:nvSpPr>
        <p:spPr bwMode="auto">
          <a:xfrm>
            <a:off x="32766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6" name="Line 71"/>
          <p:cNvSpPr>
            <a:spLocks noChangeShapeType="1"/>
          </p:cNvSpPr>
          <p:nvPr/>
        </p:nvSpPr>
        <p:spPr bwMode="auto">
          <a:xfrm>
            <a:off x="38862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7" name="Line 72"/>
          <p:cNvSpPr>
            <a:spLocks noChangeShapeType="1"/>
          </p:cNvSpPr>
          <p:nvPr/>
        </p:nvSpPr>
        <p:spPr bwMode="auto">
          <a:xfrm>
            <a:off x="44958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8" name="Line 73"/>
          <p:cNvSpPr>
            <a:spLocks noChangeShapeType="1"/>
          </p:cNvSpPr>
          <p:nvPr/>
        </p:nvSpPr>
        <p:spPr bwMode="auto">
          <a:xfrm>
            <a:off x="51054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9" name="Line 74"/>
          <p:cNvSpPr>
            <a:spLocks noChangeShapeType="1"/>
          </p:cNvSpPr>
          <p:nvPr/>
        </p:nvSpPr>
        <p:spPr bwMode="auto">
          <a:xfrm>
            <a:off x="5715000" y="54102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0" name="Line 75"/>
          <p:cNvSpPr>
            <a:spLocks noChangeShapeType="1"/>
          </p:cNvSpPr>
          <p:nvPr/>
        </p:nvSpPr>
        <p:spPr bwMode="auto">
          <a:xfrm>
            <a:off x="29718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1" name="Line 76"/>
          <p:cNvSpPr>
            <a:spLocks noChangeShapeType="1"/>
          </p:cNvSpPr>
          <p:nvPr/>
        </p:nvSpPr>
        <p:spPr bwMode="auto">
          <a:xfrm>
            <a:off x="35814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2" name="Line 77"/>
          <p:cNvSpPr>
            <a:spLocks noChangeShapeType="1"/>
          </p:cNvSpPr>
          <p:nvPr/>
        </p:nvSpPr>
        <p:spPr bwMode="auto">
          <a:xfrm>
            <a:off x="41910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3" name="Line 78"/>
          <p:cNvSpPr>
            <a:spLocks noChangeShapeType="1"/>
          </p:cNvSpPr>
          <p:nvPr/>
        </p:nvSpPr>
        <p:spPr bwMode="auto">
          <a:xfrm>
            <a:off x="48006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4" name="Line 79"/>
          <p:cNvSpPr>
            <a:spLocks noChangeShapeType="1"/>
          </p:cNvSpPr>
          <p:nvPr/>
        </p:nvSpPr>
        <p:spPr bwMode="auto">
          <a:xfrm>
            <a:off x="54102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5" name="Line 80"/>
          <p:cNvSpPr>
            <a:spLocks noChangeShapeType="1"/>
          </p:cNvSpPr>
          <p:nvPr/>
        </p:nvSpPr>
        <p:spPr bwMode="auto">
          <a:xfrm>
            <a:off x="60198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6" name="Line 81"/>
          <p:cNvSpPr>
            <a:spLocks noChangeShapeType="1"/>
          </p:cNvSpPr>
          <p:nvPr/>
        </p:nvSpPr>
        <p:spPr bwMode="auto">
          <a:xfrm>
            <a:off x="26670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7" name="Line 82"/>
          <p:cNvSpPr>
            <a:spLocks noChangeShapeType="1"/>
          </p:cNvSpPr>
          <p:nvPr/>
        </p:nvSpPr>
        <p:spPr bwMode="auto">
          <a:xfrm>
            <a:off x="32766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8" name="Line 83"/>
          <p:cNvSpPr>
            <a:spLocks noChangeShapeType="1"/>
          </p:cNvSpPr>
          <p:nvPr/>
        </p:nvSpPr>
        <p:spPr bwMode="auto">
          <a:xfrm>
            <a:off x="38862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9" name="Line 84"/>
          <p:cNvSpPr>
            <a:spLocks noChangeShapeType="1"/>
          </p:cNvSpPr>
          <p:nvPr/>
        </p:nvSpPr>
        <p:spPr bwMode="auto">
          <a:xfrm>
            <a:off x="44958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00" name="Line 85"/>
          <p:cNvSpPr>
            <a:spLocks noChangeShapeType="1"/>
          </p:cNvSpPr>
          <p:nvPr/>
        </p:nvSpPr>
        <p:spPr bwMode="auto">
          <a:xfrm>
            <a:off x="51054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01" name="Line 86"/>
          <p:cNvSpPr>
            <a:spLocks noChangeShapeType="1"/>
          </p:cNvSpPr>
          <p:nvPr/>
        </p:nvSpPr>
        <p:spPr bwMode="auto">
          <a:xfrm>
            <a:off x="5715000" y="5715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02" name="Line 87"/>
          <p:cNvSpPr>
            <a:spLocks noChangeShapeType="1"/>
          </p:cNvSpPr>
          <p:nvPr/>
        </p:nvSpPr>
        <p:spPr bwMode="auto">
          <a:xfrm>
            <a:off x="32766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03" name="Line 88"/>
          <p:cNvSpPr>
            <a:spLocks noChangeShapeType="1"/>
          </p:cNvSpPr>
          <p:nvPr/>
        </p:nvSpPr>
        <p:spPr bwMode="auto">
          <a:xfrm>
            <a:off x="32766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04" name="Line 89"/>
          <p:cNvSpPr>
            <a:spLocks noChangeShapeType="1"/>
          </p:cNvSpPr>
          <p:nvPr/>
        </p:nvSpPr>
        <p:spPr bwMode="auto">
          <a:xfrm>
            <a:off x="35814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05" name="Line 90"/>
          <p:cNvSpPr>
            <a:spLocks noChangeShapeType="1"/>
          </p:cNvSpPr>
          <p:nvPr/>
        </p:nvSpPr>
        <p:spPr bwMode="auto">
          <a:xfrm>
            <a:off x="35814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06" name="Line 91"/>
          <p:cNvSpPr>
            <a:spLocks noChangeShapeType="1"/>
          </p:cNvSpPr>
          <p:nvPr/>
        </p:nvSpPr>
        <p:spPr bwMode="auto">
          <a:xfrm>
            <a:off x="38862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07" name="Line 92"/>
          <p:cNvSpPr>
            <a:spLocks noChangeShapeType="1"/>
          </p:cNvSpPr>
          <p:nvPr/>
        </p:nvSpPr>
        <p:spPr bwMode="auto">
          <a:xfrm>
            <a:off x="38862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08" name="Line 93"/>
          <p:cNvSpPr>
            <a:spLocks noChangeShapeType="1"/>
          </p:cNvSpPr>
          <p:nvPr/>
        </p:nvSpPr>
        <p:spPr bwMode="auto">
          <a:xfrm>
            <a:off x="41910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09" name="Line 94"/>
          <p:cNvSpPr>
            <a:spLocks noChangeShapeType="1"/>
          </p:cNvSpPr>
          <p:nvPr/>
        </p:nvSpPr>
        <p:spPr bwMode="auto">
          <a:xfrm>
            <a:off x="41910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0" name="Line 95"/>
          <p:cNvSpPr>
            <a:spLocks noChangeShapeType="1"/>
          </p:cNvSpPr>
          <p:nvPr/>
        </p:nvSpPr>
        <p:spPr bwMode="auto">
          <a:xfrm>
            <a:off x="44958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1" name="Line 96"/>
          <p:cNvSpPr>
            <a:spLocks noChangeShapeType="1"/>
          </p:cNvSpPr>
          <p:nvPr/>
        </p:nvSpPr>
        <p:spPr bwMode="auto">
          <a:xfrm>
            <a:off x="44958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2" name="Line 97"/>
          <p:cNvSpPr>
            <a:spLocks noChangeShapeType="1"/>
          </p:cNvSpPr>
          <p:nvPr/>
        </p:nvSpPr>
        <p:spPr bwMode="auto">
          <a:xfrm>
            <a:off x="48006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3" name="Line 98"/>
          <p:cNvSpPr>
            <a:spLocks noChangeShapeType="1"/>
          </p:cNvSpPr>
          <p:nvPr/>
        </p:nvSpPr>
        <p:spPr bwMode="auto">
          <a:xfrm>
            <a:off x="48006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4" name="Line 99"/>
          <p:cNvSpPr>
            <a:spLocks noChangeShapeType="1"/>
          </p:cNvSpPr>
          <p:nvPr/>
        </p:nvSpPr>
        <p:spPr bwMode="auto">
          <a:xfrm>
            <a:off x="51054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5" name="Line 100"/>
          <p:cNvSpPr>
            <a:spLocks noChangeShapeType="1"/>
          </p:cNvSpPr>
          <p:nvPr/>
        </p:nvSpPr>
        <p:spPr bwMode="auto">
          <a:xfrm>
            <a:off x="51054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6" name="Line 101"/>
          <p:cNvSpPr>
            <a:spLocks noChangeShapeType="1"/>
          </p:cNvSpPr>
          <p:nvPr/>
        </p:nvSpPr>
        <p:spPr bwMode="auto">
          <a:xfrm>
            <a:off x="54102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7" name="Line 102"/>
          <p:cNvSpPr>
            <a:spLocks noChangeShapeType="1"/>
          </p:cNvSpPr>
          <p:nvPr/>
        </p:nvSpPr>
        <p:spPr bwMode="auto">
          <a:xfrm>
            <a:off x="54102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8" name="Line 103"/>
          <p:cNvSpPr>
            <a:spLocks noChangeShapeType="1"/>
          </p:cNvSpPr>
          <p:nvPr/>
        </p:nvSpPr>
        <p:spPr bwMode="auto">
          <a:xfrm>
            <a:off x="57150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9" name="Line 104"/>
          <p:cNvSpPr>
            <a:spLocks noChangeShapeType="1"/>
          </p:cNvSpPr>
          <p:nvPr/>
        </p:nvSpPr>
        <p:spPr bwMode="auto">
          <a:xfrm>
            <a:off x="57150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20" name="Line 105"/>
          <p:cNvSpPr>
            <a:spLocks noChangeShapeType="1"/>
          </p:cNvSpPr>
          <p:nvPr/>
        </p:nvSpPr>
        <p:spPr bwMode="auto">
          <a:xfrm>
            <a:off x="60198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21" name="Line 106"/>
          <p:cNvSpPr>
            <a:spLocks noChangeShapeType="1"/>
          </p:cNvSpPr>
          <p:nvPr/>
        </p:nvSpPr>
        <p:spPr bwMode="auto">
          <a:xfrm>
            <a:off x="60198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22" name="Line 107"/>
          <p:cNvSpPr>
            <a:spLocks noChangeShapeType="1"/>
          </p:cNvSpPr>
          <p:nvPr/>
        </p:nvSpPr>
        <p:spPr bwMode="auto">
          <a:xfrm>
            <a:off x="6324600" y="3886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23" name="Line 108"/>
          <p:cNvSpPr>
            <a:spLocks noChangeShapeType="1"/>
          </p:cNvSpPr>
          <p:nvPr/>
        </p:nvSpPr>
        <p:spPr bwMode="auto">
          <a:xfrm>
            <a:off x="6324600" y="4800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24" name="Line 109"/>
          <p:cNvSpPr>
            <a:spLocks noChangeShapeType="1"/>
          </p:cNvSpPr>
          <p:nvPr/>
        </p:nvSpPr>
        <p:spPr bwMode="auto">
          <a:xfrm>
            <a:off x="3276600" y="4191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25" name="Line 110"/>
          <p:cNvSpPr>
            <a:spLocks noChangeShapeType="1"/>
          </p:cNvSpPr>
          <p:nvPr/>
        </p:nvSpPr>
        <p:spPr bwMode="auto">
          <a:xfrm>
            <a:off x="3886200" y="4191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26" name="Line 111"/>
          <p:cNvSpPr>
            <a:spLocks noChangeShapeType="1"/>
          </p:cNvSpPr>
          <p:nvPr/>
        </p:nvSpPr>
        <p:spPr bwMode="auto">
          <a:xfrm>
            <a:off x="4495800" y="4191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27" name="Line 112"/>
          <p:cNvSpPr>
            <a:spLocks noChangeShapeType="1"/>
          </p:cNvSpPr>
          <p:nvPr/>
        </p:nvSpPr>
        <p:spPr bwMode="auto">
          <a:xfrm>
            <a:off x="5105400" y="4191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28" name="Line 113"/>
          <p:cNvSpPr>
            <a:spLocks noChangeShapeType="1"/>
          </p:cNvSpPr>
          <p:nvPr/>
        </p:nvSpPr>
        <p:spPr bwMode="auto">
          <a:xfrm>
            <a:off x="5715000" y="4191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Introduction to HDF5 Part I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Introduce you to HDF5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HDF5 data model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HDF5 programming model</a:t>
            </a:r>
          </a:p>
          <a:p>
            <a:pPr lvl="1"/>
            <a:r>
              <a:rPr lang="en-US" altLang="x-none" dirty="0">
                <a:latin typeface="Arial" charset="0"/>
                <a:ea typeface="Calibri" charset="0"/>
              </a:rPr>
              <a:t>Tools and examples</a:t>
            </a:r>
          </a:p>
          <a:p>
            <a:pPr lvl="1"/>
            <a:endParaRPr lang="en-US" altLang="x-none" dirty="0">
              <a:latin typeface="Arial" charset="0"/>
              <a:ea typeface="Calibri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993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17A109A-B75E-714D-935E-117613C2E084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5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880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880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936D1BC6-9C33-DC42-8F62-C0B2BBDFB870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50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solidFill>
                  <a:schemeClr val="tx1"/>
                </a:solidFill>
                <a:latin typeface="Arial" charset="0"/>
                <a:ea typeface="ＭＳ Ｐゴシック" charset="-128"/>
              </a:rPr>
              <a:t>Simple Hyperslab Description</a:t>
            </a:r>
          </a:p>
        </p:txBody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924800" cy="3429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2400">
                <a:latin typeface="Arial" charset="0"/>
                <a:ea typeface="ＭＳ Ｐゴシック" charset="-128"/>
              </a:rPr>
              <a:t>Two ways to describe a simple hyperslab</a:t>
            </a:r>
          </a:p>
          <a:p>
            <a:pPr>
              <a:lnSpc>
                <a:spcPct val="90000"/>
              </a:lnSpc>
            </a:pPr>
            <a:r>
              <a:rPr lang="en-US" altLang="x-none" sz="2400">
                <a:latin typeface="Arial" charset="0"/>
                <a:ea typeface="ＭＳ Ｐゴシック" charset="-128"/>
              </a:rPr>
              <a:t>As </a:t>
            </a:r>
            <a:r>
              <a:rPr lang="en-US" altLang="x-none" sz="2400" i="1">
                <a:latin typeface="Arial" charset="0"/>
                <a:ea typeface="ＭＳ Ｐゴシック" charset="-128"/>
              </a:rPr>
              <a:t>several</a:t>
            </a:r>
            <a:r>
              <a:rPr lang="en-US" altLang="x-none" sz="2400">
                <a:latin typeface="Arial" charset="0"/>
                <a:ea typeface="ＭＳ Ｐゴシック" charset="-128"/>
              </a:rPr>
              <a:t> blocks</a:t>
            </a:r>
          </a:p>
          <a:p>
            <a:pPr lvl="1">
              <a:lnSpc>
                <a:spcPct val="90000"/>
              </a:lnSpc>
            </a:pPr>
            <a:r>
              <a:rPr lang="en-US" altLang="x-none" sz="2200" b="1">
                <a:solidFill>
                  <a:srgbClr val="4D3319"/>
                </a:solidFill>
                <a:latin typeface="Arial" charset="0"/>
                <a:ea typeface="Calibri" charset="0"/>
              </a:rPr>
              <a:t>Stride  – (1,1)</a:t>
            </a:r>
          </a:p>
          <a:p>
            <a:pPr lvl="1">
              <a:lnSpc>
                <a:spcPct val="90000"/>
              </a:lnSpc>
            </a:pPr>
            <a:r>
              <a:rPr lang="en-US" altLang="x-none" sz="2200" b="1">
                <a:solidFill>
                  <a:srgbClr val="4D3319"/>
                </a:solidFill>
                <a:latin typeface="Arial" charset="0"/>
                <a:ea typeface="Calibri" charset="0"/>
              </a:rPr>
              <a:t>Count  – (2,6)</a:t>
            </a:r>
          </a:p>
          <a:p>
            <a:pPr lvl="1">
              <a:lnSpc>
                <a:spcPct val="90000"/>
              </a:lnSpc>
            </a:pPr>
            <a:r>
              <a:rPr lang="en-US" altLang="x-none" sz="2200">
                <a:latin typeface="Arial" charset="0"/>
                <a:ea typeface="Calibri" charset="0"/>
              </a:rPr>
              <a:t>Block   – (2,1)</a:t>
            </a:r>
          </a:p>
          <a:p>
            <a:pPr>
              <a:lnSpc>
                <a:spcPct val="90000"/>
              </a:lnSpc>
            </a:pPr>
            <a:r>
              <a:rPr lang="en-US" altLang="x-none" sz="2400">
                <a:latin typeface="Arial" charset="0"/>
                <a:ea typeface="ＭＳ Ｐゴシック" charset="-128"/>
              </a:rPr>
              <a:t>As </a:t>
            </a:r>
            <a:r>
              <a:rPr lang="en-US" altLang="x-none" sz="2400" i="1">
                <a:latin typeface="Arial" charset="0"/>
                <a:ea typeface="ＭＳ Ｐゴシック" charset="-128"/>
              </a:rPr>
              <a:t>one</a:t>
            </a:r>
            <a:r>
              <a:rPr lang="en-US" altLang="x-none" sz="2400">
                <a:latin typeface="Arial" charset="0"/>
                <a:ea typeface="ＭＳ Ｐゴシック" charset="-128"/>
              </a:rPr>
              <a:t> block</a:t>
            </a:r>
          </a:p>
          <a:p>
            <a:pPr lvl="1">
              <a:lnSpc>
                <a:spcPct val="90000"/>
              </a:lnSpc>
            </a:pPr>
            <a:r>
              <a:rPr lang="en-US" altLang="x-none" sz="2200">
                <a:latin typeface="Arial" charset="0"/>
                <a:ea typeface="Calibri" charset="0"/>
              </a:rPr>
              <a:t>Stride – (1,1)</a:t>
            </a:r>
          </a:p>
          <a:p>
            <a:pPr lvl="1">
              <a:lnSpc>
                <a:spcPct val="90000"/>
              </a:lnSpc>
            </a:pPr>
            <a:r>
              <a:rPr lang="en-US" altLang="x-none" sz="2200">
                <a:latin typeface="Arial" charset="0"/>
                <a:ea typeface="Calibri" charset="0"/>
              </a:rPr>
              <a:t>Count – (1,1)</a:t>
            </a:r>
          </a:p>
          <a:p>
            <a:pPr lvl="1">
              <a:lnSpc>
                <a:spcPct val="90000"/>
              </a:lnSpc>
            </a:pPr>
            <a:r>
              <a:rPr lang="en-US" altLang="x-none" sz="2200" b="1">
                <a:solidFill>
                  <a:srgbClr val="4D3319"/>
                </a:solidFill>
                <a:latin typeface="Arial" charset="0"/>
                <a:ea typeface="Calibri" charset="0"/>
              </a:rPr>
              <a:t>Block  – (4,6)</a:t>
            </a:r>
          </a:p>
        </p:txBody>
      </p:sp>
      <p:sp>
        <p:nvSpPr>
          <p:cNvPr id="88070" name="Rectangle 4"/>
          <p:cNvSpPr>
            <a:spLocks noChangeArrowheads="1"/>
          </p:cNvSpPr>
          <p:nvPr/>
        </p:nvSpPr>
        <p:spPr bwMode="auto">
          <a:xfrm>
            <a:off x="4495800" y="4570413"/>
            <a:ext cx="3657600" cy="1828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71" name="Rectangle 5"/>
          <p:cNvSpPr>
            <a:spLocks noChangeArrowheads="1"/>
          </p:cNvSpPr>
          <p:nvPr/>
        </p:nvSpPr>
        <p:spPr bwMode="auto">
          <a:xfrm>
            <a:off x="4800600" y="48752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72" name="Rectangle 6"/>
          <p:cNvSpPr>
            <a:spLocks noChangeArrowheads="1"/>
          </p:cNvSpPr>
          <p:nvPr/>
        </p:nvSpPr>
        <p:spPr bwMode="auto">
          <a:xfrm>
            <a:off x="4800600" y="54848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73" name="Rectangle 7"/>
          <p:cNvSpPr>
            <a:spLocks noChangeArrowheads="1"/>
          </p:cNvSpPr>
          <p:nvPr/>
        </p:nvSpPr>
        <p:spPr bwMode="auto">
          <a:xfrm>
            <a:off x="5105400" y="48752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74" name="Rectangle 8"/>
          <p:cNvSpPr>
            <a:spLocks noChangeArrowheads="1"/>
          </p:cNvSpPr>
          <p:nvPr/>
        </p:nvSpPr>
        <p:spPr bwMode="auto">
          <a:xfrm>
            <a:off x="5105400" y="54848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75" name="Rectangle 9"/>
          <p:cNvSpPr>
            <a:spLocks noChangeArrowheads="1"/>
          </p:cNvSpPr>
          <p:nvPr/>
        </p:nvSpPr>
        <p:spPr bwMode="auto">
          <a:xfrm>
            <a:off x="5410200" y="48752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76" name="Rectangle 10"/>
          <p:cNvSpPr>
            <a:spLocks noChangeArrowheads="1"/>
          </p:cNvSpPr>
          <p:nvPr/>
        </p:nvSpPr>
        <p:spPr bwMode="auto">
          <a:xfrm>
            <a:off x="5410200" y="54848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77" name="Rectangle 11"/>
          <p:cNvSpPr>
            <a:spLocks noChangeArrowheads="1"/>
          </p:cNvSpPr>
          <p:nvPr/>
        </p:nvSpPr>
        <p:spPr bwMode="auto">
          <a:xfrm>
            <a:off x="5715000" y="48752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78" name="Rectangle 12"/>
          <p:cNvSpPr>
            <a:spLocks noChangeArrowheads="1"/>
          </p:cNvSpPr>
          <p:nvPr/>
        </p:nvSpPr>
        <p:spPr bwMode="auto">
          <a:xfrm>
            <a:off x="5715000" y="54848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79" name="Rectangle 13"/>
          <p:cNvSpPr>
            <a:spLocks noChangeArrowheads="1"/>
          </p:cNvSpPr>
          <p:nvPr/>
        </p:nvSpPr>
        <p:spPr bwMode="auto">
          <a:xfrm>
            <a:off x="6019800" y="48752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80" name="Rectangle 14"/>
          <p:cNvSpPr>
            <a:spLocks noChangeArrowheads="1"/>
          </p:cNvSpPr>
          <p:nvPr/>
        </p:nvSpPr>
        <p:spPr bwMode="auto">
          <a:xfrm>
            <a:off x="6019800" y="54848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81" name="Rectangle 15"/>
          <p:cNvSpPr>
            <a:spLocks noChangeArrowheads="1"/>
          </p:cNvSpPr>
          <p:nvPr/>
        </p:nvSpPr>
        <p:spPr bwMode="auto">
          <a:xfrm>
            <a:off x="6324600" y="48752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82" name="Rectangle 16"/>
          <p:cNvSpPr>
            <a:spLocks noChangeArrowheads="1"/>
          </p:cNvSpPr>
          <p:nvPr/>
        </p:nvSpPr>
        <p:spPr bwMode="auto">
          <a:xfrm>
            <a:off x="6324600" y="5484813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83" name="Rectangle 17"/>
          <p:cNvSpPr>
            <a:spLocks noChangeArrowheads="1"/>
          </p:cNvSpPr>
          <p:nvPr/>
        </p:nvSpPr>
        <p:spPr bwMode="auto">
          <a:xfrm>
            <a:off x="4495800" y="1828800"/>
            <a:ext cx="304800" cy="609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084" name="Line 18"/>
          <p:cNvSpPr>
            <a:spLocks noChangeShapeType="1"/>
          </p:cNvSpPr>
          <p:nvPr/>
        </p:nvSpPr>
        <p:spPr bwMode="auto">
          <a:xfrm>
            <a:off x="48006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5" name="Line 19"/>
          <p:cNvSpPr>
            <a:spLocks noChangeShapeType="1"/>
          </p:cNvSpPr>
          <p:nvPr/>
        </p:nvSpPr>
        <p:spPr bwMode="auto">
          <a:xfrm>
            <a:off x="48006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6" name="Line 20"/>
          <p:cNvSpPr>
            <a:spLocks noChangeShapeType="1"/>
          </p:cNvSpPr>
          <p:nvPr/>
        </p:nvSpPr>
        <p:spPr bwMode="auto">
          <a:xfrm>
            <a:off x="54102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7" name="Line 21"/>
          <p:cNvSpPr>
            <a:spLocks noChangeShapeType="1"/>
          </p:cNvSpPr>
          <p:nvPr/>
        </p:nvSpPr>
        <p:spPr bwMode="auto">
          <a:xfrm>
            <a:off x="60198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8" name="Line 22"/>
          <p:cNvSpPr>
            <a:spLocks noChangeShapeType="1"/>
          </p:cNvSpPr>
          <p:nvPr/>
        </p:nvSpPr>
        <p:spPr bwMode="auto">
          <a:xfrm>
            <a:off x="66294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9" name="Line 23"/>
          <p:cNvSpPr>
            <a:spLocks noChangeShapeType="1"/>
          </p:cNvSpPr>
          <p:nvPr/>
        </p:nvSpPr>
        <p:spPr bwMode="auto">
          <a:xfrm>
            <a:off x="72390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0" name="Line 24"/>
          <p:cNvSpPr>
            <a:spLocks noChangeShapeType="1"/>
          </p:cNvSpPr>
          <p:nvPr/>
        </p:nvSpPr>
        <p:spPr bwMode="auto">
          <a:xfrm>
            <a:off x="78486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1" name="Line 25"/>
          <p:cNvSpPr>
            <a:spLocks noChangeShapeType="1"/>
          </p:cNvSpPr>
          <p:nvPr/>
        </p:nvSpPr>
        <p:spPr bwMode="auto">
          <a:xfrm>
            <a:off x="54102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2" name="Line 26"/>
          <p:cNvSpPr>
            <a:spLocks noChangeShapeType="1"/>
          </p:cNvSpPr>
          <p:nvPr/>
        </p:nvSpPr>
        <p:spPr bwMode="auto">
          <a:xfrm>
            <a:off x="60198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3" name="Line 27"/>
          <p:cNvSpPr>
            <a:spLocks noChangeShapeType="1"/>
          </p:cNvSpPr>
          <p:nvPr/>
        </p:nvSpPr>
        <p:spPr bwMode="auto">
          <a:xfrm>
            <a:off x="66294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4" name="Line 28"/>
          <p:cNvSpPr>
            <a:spLocks noChangeShapeType="1"/>
          </p:cNvSpPr>
          <p:nvPr/>
        </p:nvSpPr>
        <p:spPr bwMode="auto">
          <a:xfrm>
            <a:off x="72390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5" name="Line 29"/>
          <p:cNvSpPr>
            <a:spLocks noChangeShapeType="1"/>
          </p:cNvSpPr>
          <p:nvPr/>
        </p:nvSpPr>
        <p:spPr bwMode="auto">
          <a:xfrm>
            <a:off x="78486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6" name="Line 30"/>
          <p:cNvSpPr>
            <a:spLocks noChangeShapeType="1"/>
          </p:cNvSpPr>
          <p:nvPr/>
        </p:nvSpPr>
        <p:spPr bwMode="auto">
          <a:xfrm>
            <a:off x="4495800" y="4875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7" name="Line 31"/>
          <p:cNvSpPr>
            <a:spLocks noChangeShapeType="1"/>
          </p:cNvSpPr>
          <p:nvPr/>
        </p:nvSpPr>
        <p:spPr bwMode="auto">
          <a:xfrm>
            <a:off x="44958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8" name="Line 32"/>
          <p:cNvSpPr>
            <a:spLocks noChangeShapeType="1"/>
          </p:cNvSpPr>
          <p:nvPr/>
        </p:nvSpPr>
        <p:spPr bwMode="auto">
          <a:xfrm>
            <a:off x="48006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9" name="Line 33"/>
          <p:cNvSpPr>
            <a:spLocks noChangeShapeType="1"/>
          </p:cNvSpPr>
          <p:nvPr/>
        </p:nvSpPr>
        <p:spPr bwMode="auto">
          <a:xfrm>
            <a:off x="51054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0" name="Line 34"/>
          <p:cNvSpPr>
            <a:spLocks noChangeShapeType="1"/>
          </p:cNvSpPr>
          <p:nvPr/>
        </p:nvSpPr>
        <p:spPr bwMode="auto">
          <a:xfrm>
            <a:off x="48006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1" name="Line 35"/>
          <p:cNvSpPr>
            <a:spLocks noChangeShapeType="1"/>
          </p:cNvSpPr>
          <p:nvPr/>
        </p:nvSpPr>
        <p:spPr bwMode="auto">
          <a:xfrm>
            <a:off x="57150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2" name="Line 36"/>
          <p:cNvSpPr>
            <a:spLocks noChangeShapeType="1"/>
          </p:cNvSpPr>
          <p:nvPr/>
        </p:nvSpPr>
        <p:spPr bwMode="auto">
          <a:xfrm>
            <a:off x="63246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3" name="Line 37"/>
          <p:cNvSpPr>
            <a:spLocks noChangeShapeType="1"/>
          </p:cNvSpPr>
          <p:nvPr/>
        </p:nvSpPr>
        <p:spPr bwMode="auto">
          <a:xfrm>
            <a:off x="69342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4" name="Line 38"/>
          <p:cNvSpPr>
            <a:spLocks noChangeShapeType="1"/>
          </p:cNvSpPr>
          <p:nvPr/>
        </p:nvSpPr>
        <p:spPr bwMode="auto">
          <a:xfrm>
            <a:off x="7543800" y="51800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5" name="Line 39"/>
          <p:cNvSpPr>
            <a:spLocks noChangeShapeType="1"/>
          </p:cNvSpPr>
          <p:nvPr/>
        </p:nvSpPr>
        <p:spPr bwMode="auto">
          <a:xfrm>
            <a:off x="48006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6" name="Line 40"/>
          <p:cNvSpPr>
            <a:spLocks noChangeShapeType="1"/>
          </p:cNvSpPr>
          <p:nvPr/>
        </p:nvSpPr>
        <p:spPr bwMode="auto">
          <a:xfrm>
            <a:off x="54102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7" name="Line 41"/>
          <p:cNvSpPr>
            <a:spLocks noChangeShapeType="1"/>
          </p:cNvSpPr>
          <p:nvPr/>
        </p:nvSpPr>
        <p:spPr bwMode="auto">
          <a:xfrm>
            <a:off x="60198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8" name="Line 42"/>
          <p:cNvSpPr>
            <a:spLocks noChangeShapeType="1"/>
          </p:cNvSpPr>
          <p:nvPr/>
        </p:nvSpPr>
        <p:spPr bwMode="auto">
          <a:xfrm>
            <a:off x="66294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9" name="Line 43"/>
          <p:cNvSpPr>
            <a:spLocks noChangeShapeType="1"/>
          </p:cNvSpPr>
          <p:nvPr/>
        </p:nvSpPr>
        <p:spPr bwMode="auto">
          <a:xfrm>
            <a:off x="72390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0" name="Line 44"/>
          <p:cNvSpPr>
            <a:spLocks noChangeShapeType="1"/>
          </p:cNvSpPr>
          <p:nvPr/>
        </p:nvSpPr>
        <p:spPr bwMode="auto">
          <a:xfrm>
            <a:off x="78486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1" name="Line 45"/>
          <p:cNvSpPr>
            <a:spLocks noChangeShapeType="1"/>
          </p:cNvSpPr>
          <p:nvPr/>
        </p:nvSpPr>
        <p:spPr bwMode="auto">
          <a:xfrm>
            <a:off x="44958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2" name="Line 46"/>
          <p:cNvSpPr>
            <a:spLocks noChangeShapeType="1"/>
          </p:cNvSpPr>
          <p:nvPr/>
        </p:nvSpPr>
        <p:spPr bwMode="auto">
          <a:xfrm>
            <a:off x="51054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3" name="Line 47"/>
          <p:cNvSpPr>
            <a:spLocks noChangeShapeType="1"/>
          </p:cNvSpPr>
          <p:nvPr/>
        </p:nvSpPr>
        <p:spPr bwMode="auto">
          <a:xfrm>
            <a:off x="57150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4" name="Line 48"/>
          <p:cNvSpPr>
            <a:spLocks noChangeShapeType="1"/>
          </p:cNvSpPr>
          <p:nvPr/>
        </p:nvSpPr>
        <p:spPr bwMode="auto">
          <a:xfrm>
            <a:off x="63246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5" name="Line 49"/>
          <p:cNvSpPr>
            <a:spLocks noChangeShapeType="1"/>
          </p:cNvSpPr>
          <p:nvPr/>
        </p:nvSpPr>
        <p:spPr bwMode="auto">
          <a:xfrm>
            <a:off x="69342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6" name="Line 50"/>
          <p:cNvSpPr>
            <a:spLocks noChangeShapeType="1"/>
          </p:cNvSpPr>
          <p:nvPr/>
        </p:nvSpPr>
        <p:spPr bwMode="auto">
          <a:xfrm>
            <a:off x="7543800" y="54848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7" name="Line 51"/>
          <p:cNvSpPr>
            <a:spLocks noChangeShapeType="1"/>
          </p:cNvSpPr>
          <p:nvPr/>
        </p:nvSpPr>
        <p:spPr bwMode="auto">
          <a:xfrm>
            <a:off x="48006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8" name="Line 52"/>
          <p:cNvSpPr>
            <a:spLocks noChangeShapeType="1"/>
          </p:cNvSpPr>
          <p:nvPr/>
        </p:nvSpPr>
        <p:spPr bwMode="auto">
          <a:xfrm>
            <a:off x="54102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9" name="Line 53"/>
          <p:cNvSpPr>
            <a:spLocks noChangeShapeType="1"/>
          </p:cNvSpPr>
          <p:nvPr/>
        </p:nvSpPr>
        <p:spPr bwMode="auto">
          <a:xfrm>
            <a:off x="60198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20" name="Line 54"/>
          <p:cNvSpPr>
            <a:spLocks noChangeShapeType="1"/>
          </p:cNvSpPr>
          <p:nvPr/>
        </p:nvSpPr>
        <p:spPr bwMode="auto">
          <a:xfrm>
            <a:off x="66294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21" name="Line 55"/>
          <p:cNvSpPr>
            <a:spLocks noChangeShapeType="1"/>
          </p:cNvSpPr>
          <p:nvPr/>
        </p:nvSpPr>
        <p:spPr bwMode="auto">
          <a:xfrm>
            <a:off x="72390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22" name="Line 56"/>
          <p:cNvSpPr>
            <a:spLocks noChangeShapeType="1"/>
          </p:cNvSpPr>
          <p:nvPr/>
        </p:nvSpPr>
        <p:spPr bwMode="auto">
          <a:xfrm>
            <a:off x="78486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23" name="Line 57"/>
          <p:cNvSpPr>
            <a:spLocks noChangeShapeType="1"/>
          </p:cNvSpPr>
          <p:nvPr/>
        </p:nvSpPr>
        <p:spPr bwMode="auto">
          <a:xfrm>
            <a:off x="44958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24" name="Line 58"/>
          <p:cNvSpPr>
            <a:spLocks noChangeShapeType="1"/>
          </p:cNvSpPr>
          <p:nvPr/>
        </p:nvSpPr>
        <p:spPr bwMode="auto">
          <a:xfrm>
            <a:off x="51054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25" name="Line 59"/>
          <p:cNvSpPr>
            <a:spLocks noChangeShapeType="1"/>
          </p:cNvSpPr>
          <p:nvPr/>
        </p:nvSpPr>
        <p:spPr bwMode="auto">
          <a:xfrm>
            <a:off x="57150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26" name="Line 60"/>
          <p:cNvSpPr>
            <a:spLocks noChangeShapeType="1"/>
          </p:cNvSpPr>
          <p:nvPr/>
        </p:nvSpPr>
        <p:spPr bwMode="auto">
          <a:xfrm>
            <a:off x="63246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27" name="Line 61"/>
          <p:cNvSpPr>
            <a:spLocks noChangeShapeType="1"/>
          </p:cNvSpPr>
          <p:nvPr/>
        </p:nvSpPr>
        <p:spPr bwMode="auto">
          <a:xfrm>
            <a:off x="69342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28" name="Line 62"/>
          <p:cNvSpPr>
            <a:spLocks noChangeShapeType="1"/>
          </p:cNvSpPr>
          <p:nvPr/>
        </p:nvSpPr>
        <p:spPr bwMode="auto">
          <a:xfrm>
            <a:off x="7543800" y="57896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29" name="Line 63"/>
          <p:cNvSpPr>
            <a:spLocks noChangeShapeType="1"/>
          </p:cNvSpPr>
          <p:nvPr/>
        </p:nvSpPr>
        <p:spPr bwMode="auto">
          <a:xfrm>
            <a:off x="48006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30" name="Line 64"/>
          <p:cNvSpPr>
            <a:spLocks noChangeShapeType="1"/>
          </p:cNvSpPr>
          <p:nvPr/>
        </p:nvSpPr>
        <p:spPr bwMode="auto">
          <a:xfrm>
            <a:off x="54102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31" name="Line 65"/>
          <p:cNvSpPr>
            <a:spLocks noChangeShapeType="1"/>
          </p:cNvSpPr>
          <p:nvPr/>
        </p:nvSpPr>
        <p:spPr bwMode="auto">
          <a:xfrm>
            <a:off x="60198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32" name="Line 66"/>
          <p:cNvSpPr>
            <a:spLocks noChangeShapeType="1"/>
          </p:cNvSpPr>
          <p:nvPr/>
        </p:nvSpPr>
        <p:spPr bwMode="auto">
          <a:xfrm>
            <a:off x="66294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33" name="Line 67"/>
          <p:cNvSpPr>
            <a:spLocks noChangeShapeType="1"/>
          </p:cNvSpPr>
          <p:nvPr/>
        </p:nvSpPr>
        <p:spPr bwMode="auto">
          <a:xfrm>
            <a:off x="72390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34" name="Line 68"/>
          <p:cNvSpPr>
            <a:spLocks noChangeShapeType="1"/>
          </p:cNvSpPr>
          <p:nvPr/>
        </p:nvSpPr>
        <p:spPr bwMode="auto">
          <a:xfrm>
            <a:off x="78486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35" name="Line 69"/>
          <p:cNvSpPr>
            <a:spLocks noChangeShapeType="1"/>
          </p:cNvSpPr>
          <p:nvPr/>
        </p:nvSpPr>
        <p:spPr bwMode="auto">
          <a:xfrm>
            <a:off x="44958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36" name="Line 70"/>
          <p:cNvSpPr>
            <a:spLocks noChangeShapeType="1"/>
          </p:cNvSpPr>
          <p:nvPr/>
        </p:nvSpPr>
        <p:spPr bwMode="auto">
          <a:xfrm>
            <a:off x="51054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37" name="Line 71"/>
          <p:cNvSpPr>
            <a:spLocks noChangeShapeType="1"/>
          </p:cNvSpPr>
          <p:nvPr/>
        </p:nvSpPr>
        <p:spPr bwMode="auto">
          <a:xfrm>
            <a:off x="57150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38" name="Line 72"/>
          <p:cNvSpPr>
            <a:spLocks noChangeShapeType="1"/>
          </p:cNvSpPr>
          <p:nvPr/>
        </p:nvSpPr>
        <p:spPr bwMode="auto">
          <a:xfrm>
            <a:off x="63246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39" name="Line 73"/>
          <p:cNvSpPr>
            <a:spLocks noChangeShapeType="1"/>
          </p:cNvSpPr>
          <p:nvPr/>
        </p:nvSpPr>
        <p:spPr bwMode="auto">
          <a:xfrm>
            <a:off x="69342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40" name="Line 74"/>
          <p:cNvSpPr>
            <a:spLocks noChangeShapeType="1"/>
          </p:cNvSpPr>
          <p:nvPr/>
        </p:nvSpPr>
        <p:spPr bwMode="auto">
          <a:xfrm>
            <a:off x="7543800" y="60944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41" name="Line 75"/>
          <p:cNvSpPr>
            <a:spLocks noChangeShapeType="1"/>
          </p:cNvSpPr>
          <p:nvPr/>
        </p:nvSpPr>
        <p:spPr bwMode="auto">
          <a:xfrm>
            <a:off x="48006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42" name="Line 76"/>
          <p:cNvSpPr>
            <a:spLocks noChangeShapeType="1"/>
          </p:cNvSpPr>
          <p:nvPr/>
        </p:nvSpPr>
        <p:spPr bwMode="auto">
          <a:xfrm>
            <a:off x="54102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43" name="Line 77"/>
          <p:cNvSpPr>
            <a:spLocks noChangeShapeType="1"/>
          </p:cNvSpPr>
          <p:nvPr/>
        </p:nvSpPr>
        <p:spPr bwMode="auto">
          <a:xfrm>
            <a:off x="60198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44" name="Line 78"/>
          <p:cNvSpPr>
            <a:spLocks noChangeShapeType="1"/>
          </p:cNvSpPr>
          <p:nvPr/>
        </p:nvSpPr>
        <p:spPr bwMode="auto">
          <a:xfrm>
            <a:off x="66294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45" name="Line 79"/>
          <p:cNvSpPr>
            <a:spLocks noChangeShapeType="1"/>
          </p:cNvSpPr>
          <p:nvPr/>
        </p:nvSpPr>
        <p:spPr bwMode="auto">
          <a:xfrm>
            <a:off x="72390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46" name="Line 80"/>
          <p:cNvSpPr>
            <a:spLocks noChangeShapeType="1"/>
          </p:cNvSpPr>
          <p:nvPr/>
        </p:nvSpPr>
        <p:spPr bwMode="auto">
          <a:xfrm>
            <a:off x="78486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47" name="Line 81"/>
          <p:cNvSpPr>
            <a:spLocks noChangeShapeType="1"/>
          </p:cNvSpPr>
          <p:nvPr/>
        </p:nvSpPr>
        <p:spPr bwMode="auto">
          <a:xfrm>
            <a:off x="44958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48" name="Line 82"/>
          <p:cNvSpPr>
            <a:spLocks noChangeShapeType="1"/>
          </p:cNvSpPr>
          <p:nvPr/>
        </p:nvSpPr>
        <p:spPr bwMode="auto">
          <a:xfrm>
            <a:off x="51054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49" name="Line 83"/>
          <p:cNvSpPr>
            <a:spLocks noChangeShapeType="1"/>
          </p:cNvSpPr>
          <p:nvPr/>
        </p:nvSpPr>
        <p:spPr bwMode="auto">
          <a:xfrm>
            <a:off x="57150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50" name="Line 84"/>
          <p:cNvSpPr>
            <a:spLocks noChangeShapeType="1"/>
          </p:cNvSpPr>
          <p:nvPr/>
        </p:nvSpPr>
        <p:spPr bwMode="auto">
          <a:xfrm>
            <a:off x="63246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51" name="Line 85"/>
          <p:cNvSpPr>
            <a:spLocks noChangeShapeType="1"/>
          </p:cNvSpPr>
          <p:nvPr/>
        </p:nvSpPr>
        <p:spPr bwMode="auto">
          <a:xfrm>
            <a:off x="69342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52" name="Line 86"/>
          <p:cNvSpPr>
            <a:spLocks noChangeShapeType="1"/>
          </p:cNvSpPr>
          <p:nvPr/>
        </p:nvSpPr>
        <p:spPr bwMode="auto">
          <a:xfrm>
            <a:off x="7543800" y="6399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53" name="Line 87"/>
          <p:cNvSpPr>
            <a:spLocks noChangeShapeType="1"/>
          </p:cNvSpPr>
          <p:nvPr/>
        </p:nvSpPr>
        <p:spPr bwMode="auto">
          <a:xfrm>
            <a:off x="51054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54" name="Line 88"/>
          <p:cNvSpPr>
            <a:spLocks noChangeShapeType="1"/>
          </p:cNvSpPr>
          <p:nvPr/>
        </p:nvSpPr>
        <p:spPr bwMode="auto">
          <a:xfrm>
            <a:off x="51054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55" name="Line 89"/>
          <p:cNvSpPr>
            <a:spLocks noChangeShapeType="1"/>
          </p:cNvSpPr>
          <p:nvPr/>
        </p:nvSpPr>
        <p:spPr bwMode="auto">
          <a:xfrm>
            <a:off x="54102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56" name="Line 90"/>
          <p:cNvSpPr>
            <a:spLocks noChangeShapeType="1"/>
          </p:cNvSpPr>
          <p:nvPr/>
        </p:nvSpPr>
        <p:spPr bwMode="auto">
          <a:xfrm>
            <a:off x="54102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57" name="Line 91"/>
          <p:cNvSpPr>
            <a:spLocks noChangeShapeType="1"/>
          </p:cNvSpPr>
          <p:nvPr/>
        </p:nvSpPr>
        <p:spPr bwMode="auto">
          <a:xfrm>
            <a:off x="57150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58" name="Line 92"/>
          <p:cNvSpPr>
            <a:spLocks noChangeShapeType="1"/>
          </p:cNvSpPr>
          <p:nvPr/>
        </p:nvSpPr>
        <p:spPr bwMode="auto">
          <a:xfrm>
            <a:off x="57150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59" name="Line 93"/>
          <p:cNvSpPr>
            <a:spLocks noChangeShapeType="1"/>
          </p:cNvSpPr>
          <p:nvPr/>
        </p:nvSpPr>
        <p:spPr bwMode="auto">
          <a:xfrm>
            <a:off x="60198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60" name="Line 94"/>
          <p:cNvSpPr>
            <a:spLocks noChangeShapeType="1"/>
          </p:cNvSpPr>
          <p:nvPr/>
        </p:nvSpPr>
        <p:spPr bwMode="auto">
          <a:xfrm>
            <a:off x="60198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61" name="Line 95"/>
          <p:cNvSpPr>
            <a:spLocks noChangeShapeType="1"/>
          </p:cNvSpPr>
          <p:nvPr/>
        </p:nvSpPr>
        <p:spPr bwMode="auto">
          <a:xfrm>
            <a:off x="63246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62" name="Line 96"/>
          <p:cNvSpPr>
            <a:spLocks noChangeShapeType="1"/>
          </p:cNvSpPr>
          <p:nvPr/>
        </p:nvSpPr>
        <p:spPr bwMode="auto">
          <a:xfrm>
            <a:off x="63246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63" name="Line 97"/>
          <p:cNvSpPr>
            <a:spLocks noChangeShapeType="1"/>
          </p:cNvSpPr>
          <p:nvPr/>
        </p:nvSpPr>
        <p:spPr bwMode="auto">
          <a:xfrm>
            <a:off x="66294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64" name="Line 98"/>
          <p:cNvSpPr>
            <a:spLocks noChangeShapeType="1"/>
          </p:cNvSpPr>
          <p:nvPr/>
        </p:nvSpPr>
        <p:spPr bwMode="auto">
          <a:xfrm>
            <a:off x="66294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65" name="Line 99"/>
          <p:cNvSpPr>
            <a:spLocks noChangeShapeType="1"/>
          </p:cNvSpPr>
          <p:nvPr/>
        </p:nvSpPr>
        <p:spPr bwMode="auto">
          <a:xfrm>
            <a:off x="69342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66" name="Line 100"/>
          <p:cNvSpPr>
            <a:spLocks noChangeShapeType="1"/>
          </p:cNvSpPr>
          <p:nvPr/>
        </p:nvSpPr>
        <p:spPr bwMode="auto">
          <a:xfrm>
            <a:off x="69342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67" name="Line 101"/>
          <p:cNvSpPr>
            <a:spLocks noChangeShapeType="1"/>
          </p:cNvSpPr>
          <p:nvPr/>
        </p:nvSpPr>
        <p:spPr bwMode="auto">
          <a:xfrm>
            <a:off x="72390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68" name="Line 102"/>
          <p:cNvSpPr>
            <a:spLocks noChangeShapeType="1"/>
          </p:cNvSpPr>
          <p:nvPr/>
        </p:nvSpPr>
        <p:spPr bwMode="auto">
          <a:xfrm>
            <a:off x="72390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69" name="Line 103"/>
          <p:cNvSpPr>
            <a:spLocks noChangeShapeType="1"/>
          </p:cNvSpPr>
          <p:nvPr/>
        </p:nvSpPr>
        <p:spPr bwMode="auto">
          <a:xfrm>
            <a:off x="75438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70" name="Line 104"/>
          <p:cNvSpPr>
            <a:spLocks noChangeShapeType="1"/>
          </p:cNvSpPr>
          <p:nvPr/>
        </p:nvSpPr>
        <p:spPr bwMode="auto">
          <a:xfrm>
            <a:off x="75438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71" name="Line 105"/>
          <p:cNvSpPr>
            <a:spLocks noChangeShapeType="1"/>
          </p:cNvSpPr>
          <p:nvPr/>
        </p:nvSpPr>
        <p:spPr bwMode="auto">
          <a:xfrm>
            <a:off x="78486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72" name="Line 106"/>
          <p:cNvSpPr>
            <a:spLocks noChangeShapeType="1"/>
          </p:cNvSpPr>
          <p:nvPr/>
        </p:nvSpPr>
        <p:spPr bwMode="auto">
          <a:xfrm>
            <a:off x="78486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73" name="Line 107"/>
          <p:cNvSpPr>
            <a:spLocks noChangeShapeType="1"/>
          </p:cNvSpPr>
          <p:nvPr/>
        </p:nvSpPr>
        <p:spPr bwMode="auto">
          <a:xfrm>
            <a:off x="8153400" y="4570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74" name="Line 108"/>
          <p:cNvSpPr>
            <a:spLocks noChangeShapeType="1"/>
          </p:cNvSpPr>
          <p:nvPr/>
        </p:nvSpPr>
        <p:spPr bwMode="auto">
          <a:xfrm>
            <a:off x="8153400" y="54848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75" name="Line 109"/>
          <p:cNvSpPr>
            <a:spLocks noChangeShapeType="1"/>
          </p:cNvSpPr>
          <p:nvPr/>
        </p:nvSpPr>
        <p:spPr bwMode="auto">
          <a:xfrm>
            <a:off x="5105400" y="4875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76" name="Line 110"/>
          <p:cNvSpPr>
            <a:spLocks noChangeShapeType="1"/>
          </p:cNvSpPr>
          <p:nvPr/>
        </p:nvSpPr>
        <p:spPr bwMode="auto">
          <a:xfrm>
            <a:off x="5715000" y="4875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77" name="Line 111"/>
          <p:cNvSpPr>
            <a:spLocks noChangeShapeType="1"/>
          </p:cNvSpPr>
          <p:nvPr/>
        </p:nvSpPr>
        <p:spPr bwMode="auto">
          <a:xfrm>
            <a:off x="6324600" y="4875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78" name="Line 112"/>
          <p:cNvSpPr>
            <a:spLocks noChangeShapeType="1"/>
          </p:cNvSpPr>
          <p:nvPr/>
        </p:nvSpPr>
        <p:spPr bwMode="auto">
          <a:xfrm>
            <a:off x="6934200" y="4875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79" name="Line 113"/>
          <p:cNvSpPr>
            <a:spLocks noChangeShapeType="1"/>
          </p:cNvSpPr>
          <p:nvPr/>
        </p:nvSpPr>
        <p:spPr bwMode="auto">
          <a:xfrm>
            <a:off x="7543800" y="487521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8180" name="Straight Connector 131"/>
          <p:cNvCxnSpPr>
            <a:cxnSpLocks noChangeShapeType="1"/>
          </p:cNvCxnSpPr>
          <p:nvPr/>
        </p:nvCxnSpPr>
        <p:spPr bwMode="auto">
          <a:xfrm rot="5400000" flipH="1" flipV="1">
            <a:off x="7389812" y="4114801"/>
            <a:ext cx="3175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181" name="Straight Connector 134"/>
          <p:cNvCxnSpPr>
            <a:cxnSpLocks noChangeShapeType="1"/>
            <a:endCxn id="88151" idx="0"/>
          </p:cNvCxnSpPr>
          <p:nvPr/>
        </p:nvCxnSpPr>
        <p:spPr bwMode="auto">
          <a:xfrm rot="5400000">
            <a:off x="6172201" y="5637212"/>
            <a:ext cx="15240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182" name="Straight Connector 135"/>
          <p:cNvCxnSpPr>
            <a:cxnSpLocks noChangeShapeType="1"/>
          </p:cNvCxnSpPr>
          <p:nvPr/>
        </p:nvCxnSpPr>
        <p:spPr bwMode="auto">
          <a:xfrm rot="5400000">
            <a:off x="6476207" y="5636419"/>
            <a:ext cx="1524000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183" name="Straight Connector 136"/>
          <p:cNvCxnSpPr>
            <a:cxnSpLocks noChangeShapeType="1"/>
          </p:cNvCxnSpPr>
          <p:nvPr/>
        </p:nvCxnSpPr>
        <p:spPr bwMode="auto">
          <a:xfrm rot="5400000">
            <a:off x="6782594" y="5636419"/>
            <a:ext cx="15240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184" name="Straight Connector 137"/>
          <p:cNvCxnSpPr>
            <a:cxnSpLocks noChangeShapeType="1"/>
          </p:cNvCxnSpPr>
          <p:nvPr/>
        </p:nvCxnSpPr>
        <p:spPr bwMode="auto">
          <a:xfrm rot="5400000">
            <a:off x="7087394" y="5636419"/>
            <a:ext cx="15240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185" name="Line 32"/>
          <p:cNvSpPr>
            <a:spLocks noChangeShapeType="1"/>
          </p:cNvSpPr>
          <p:nvPr/>
        </p:nvSpPr>
        <p:spPr bwMode="auto">
          <a:xfrm>
            <a:off x="4800600" y="6094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86" name="Line 32"/>
          <p:cNvSpPr>
            <a:spLocks noChangeShapeType="1"/>
          </p:cNvSpPr>
          <p:nvPr/>
        </p:nvSpPr>
        <p:spPr bwMode="auto">
          <a:xfrm>
            <a:off x="5105400" y="6094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87" name="Line 32"/>
          <p:cNvSpPr>
            <a:spLocks noChangeShapeType="1"/>
          </p:cNvSpPr>
          <p:nvPr/>
        </p:nvSpPr>
        <p:spPr bwMode="auto">
          <a:xfrm>
            <a:off x="5410200" y="6094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88" name="Line 32"/>
          <p:cNvSpPr>
            <a:spLocks noChangeShapeType="1"/>
          </p:cNvSpPr>
          <p:nvPr/>
        </p:nvSpPr>
        <p:spPr bwMode="auto">
          <a:xfrm>
            <a:off x="5715000" y="6094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89" name="Line 32"/>
          <p:cNvSpPr>
            <a:spLocks noChangeShapeType="1"/>
          </p:cNvSpPr>
          <p:nvPr/>
        </p:nvSpPr>
        <p:spPr bwMode="auto">
          <a:xfrm>
            <a:off x="6019800" y="6094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90" name="Line 32"/>
          <p:cNvSpPr>
            <a:spLocks noChangeShapeType="1"/>
          </p:cNvSpPr>
          <p:nvPr/>
        </p:nvSpPr>
        <p:spPr bwMode="auto">
          <a:xfrm>
            <a:off x="6324600" y="6094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91" name="Line 32"/>
          <p:cNvSpPr>
            <a:spLocks noChangeShapeType="1"/>
          </p:cNvSpPr>
          <p:nvPr/>
        </p:nvSpPr>
        <p:spPr bwMode="auto">
          <a:xfrm>
            <a:off x="6629400" y="609441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92" name="Rectangle 17"/>
          <p:cNvSpPr>
            <a:spLocks noChangeArrowheads="1"/>
          </p:cNvSpPr>
          <p:nvPr/>
        </p:nvSpPr>
        <p:spPr bwMode="auto">
          <a:xfrm>
            <a:off x="4495800" y="3124200"/>
            <a:ext cx="1981200" cy="11430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8193" name="TextBox 146"/>
          <p:cNvSpPr txBox="1">
            <a:spLocks noChangeArrowheads="1"/>
          </p:cNvSpPr>
          <p:nvPr/>
        </p:nvSpPr>
        <p:spPr bwMode="auto">
          <a:xfrm>
            <a:off x="381000" y="5181600"/>
            <a:ext cx="39163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>
                <a:latin typeface="Arial" charset="0"/>
              </a:rPr>
              <a:t>No performance penalty for </a:t>
            </a:r>
          </a:p>
          <a:p>
            <a:pPr eaLnBrk="1" hangingPunct="1"/>
            <a:r>
              <a:rPr lang="en-US" altLang="x-none">
                <a:latin typeface="Arial" charset="0"/>
              </a:rPr>
              <a:t>one way or another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901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901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0A07A67-9855-D944-9A4A-1BDDC5175068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51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solidFill>
                  <a:schemeClr val="tx1"/>
                </a:solidFill>
                <a:latin typeface="Arial" charset="0"/>
                <a:ea typeface="ＭＳ Ｐゴシック" charset="-128"/>
              </a:rPr>
              <a:t>Writing a row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924800" cy="3429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Arial" charset="0"/>
              </a:rPr>
              <a:t>Memory space selection is 1-dim array of size 6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Arial" charset="0"/>
              </a:rPr>
              <a:t>    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en-US" sz="2400" dirty="0">
              <a:latin typeface="Arial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Arial" charset="0"/>
              </a:rPr>
              <a:t>File space selection 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Arial" charset="0"/>
              </a:rPr>
              <a:t>start = {1,0}, stride = {1,1}, count = {1,6}, block = {1,1}</a:t>
            </a:r>
          </a:p>
        </p:txBody>
      </p:sp>
      <p:sp>
        <p:nvSpPr>
          <p:cNvPr id="90118" name="TextBox 146"/>
          <p:cNvSpPr txBox="1">
            <a:spLocks noChangeArrowheads="1"/>
          </p:cNvSpPr>
          <p:nvPr/>
        </p:nvSpPr>
        <p:spPr bwMode="auto">
          <a:xfrm>
            <a:off x="381000" y="5181600"/>
            <a:ext cx="84820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>
                <a:latin typeface="Arial" charset="0"/>
              </a:rPr>
              <a:t>Number of elements selected in memory should be the same</a:t>
            </a:r>
          </a:p>
          <a:p>
            <a:pPr eaLnBrk="1" hangingPunct="1"/>
            <a:r>
              <a:rPr lang="en-US" altLang="x-none">
                <a:latin typeface="Arial" charset="0"/>
              </a:rPr>
              <a:t>as selected in the file</a:t>
            </a:r>
          </a:p>
        </p:txBody>
      </p:sp>
      <p:sp>
        <p:nvSpPr>
          <p:cNvPr id="90119" name="Rectangle 1"/>
          <p:cNvSpPr>
            <a:spLocks noChangeArrowheads="1"/>
          </p:cNvSpPr>
          <p:nvPr/>
        </p:nvSpPr>
        <p:spPr bwMode="auto">
          <a:xfrm>
            <a:off x="1143000" y="1905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20" name="Rectangle 131"/>
          <p:cNvSpPr>
            <a:spLocks noChangeArrowheads="1"/>
          </p:cNvSpPr>
          <p:nvPr/>
        </p:nvSpPr>
        <p:spPr bwMode="auto">
          <a:xfrm>
            <a:off x="1447800" y="1905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21" name="Rectangle 132"/>
          <p:cNvSpPr>
            <a:spLocks noChangeArrowheads="1"/>
          </p:cNvSpPr>
          <p:nvPr/>
        </p:nvSpPr>
        <p:spPr bwMode="auto">
          <a:xfrm>
            <a:off x="1752600" y="1905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22" name="Rectangle 133"/>
          <p:cNvSpPr>
            <a:spLocks noChangeArrowheads="1"/>
          </p:cNvSpPr>
          <p:nvPr/>
        </p:nvSpPr>
        <p:spPr bwMode="auto">
          <a:xfrm>
            <a:off x="2057400" y="1905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23" name="Rectangle 134"/>
          <p:cNvSpPr>
            <a:spLocks noChangeArrowheads="1"/>
          </p:cNvSpPr>
          <p:nvPr/>
        </p:nvSpPr>
        <p:spPr bwMode="auto">
          <a:xfrm>
            <a:off x="2362200" y="1905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24" name="Rectangle 135"/>
          <p:cNvSpPr>
            <a:spLocks noChangeArrowheads="1"/>
          </p:cNvSpPr>
          <p:nvPr/>
        </p:nvSpPr>
        <p:spPr bwMode="auto">
          <a:xfrm>
            <a:off x="2667000" y="1905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25" name="Rectangle 136"/>
          <p:cNvSpPr>
            <a:spLocks noChangeArrowheads="1"/>
          </p:cNvSpPr>
          <p:nvPr/>
        </p:nvSpPr>
        <p:spPr bwMode="auto">
          <a:xfrm>
            <a:off x="1143000" y="38862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26" name="Rectangle 137"/>
          <p:cNvSpPr>
            <a:spLocks noChangeArrowheads="1"/>
          </p:cNvSpPr>
          <p:nvPr/>
        </p:nvSpPr>
        <p:spPr bwMode="auto">
          <a:xfrm>
            <a:off x="1447800" y="38862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27" name="Rectangle 138"/>
          <p:cNvSpPr>
            <a:spLocks noChangeArrowheads="1"/>
          </p:cNvSpPr>
          <p:nvPr/>
        </p:nvSpPr>
        <p:spPr bwMode="auto">
          <a:xfrm>
            <a:off x="1752600" y="38862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28" name="Rectangle 139"/>
          <p:cNvSpPr>
            <a:spLocks noChangeArrowheads="1"/>
          </p:cNvSpPr>
          <p:nvPr/>
        </p:nvSpPr>
        <p:spPr bwMode="auto">
          <a:xfrm>
            <a:off x="2057400" y="38862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29" name="Rectangle 140"/>
          <p:cNvSpPr>
            <a:spLocks noChangeArrowheads="1"/>
          </p:cNvSpPr>
          <p:nvPr/>
        </p:nvSpPr>
        <p:spPr bwMode="auto">
          <a:xfrm>
            <a:off x="2362200" y="38862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30" name="Rectangle 141"/>
          <p:cNvSpPr>
            <a:spLocks noChangeArrowheads="1"/>
          </p:cNvSpPr>
          <p:nvPr/>
        </p:nvSpPr>
        <p:spPr bwMode="auto">
          <a:xfrm>
            <a:off x="2667000" y="38862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31" name="Rectangle 142"/>
          <p:cNvSpPr>
            <a:spLocks noChangeArrowheads="1"/>
          </p:cNvSpPr>
          <p:nvPr/>
        </p:nvSpPr>
        <p:spPr bwMode="auto">
          <a:xfrm>
            <a:off x="1143000" y="4191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32" name="Rectangle 143"/>
          <p:cNvSpPr>
            <a:spLocks noChangeArrowheads="1"/>
          </p:cNvSpPr>
          <p:nvPr/>
        </p:nvSpPr>
        <p:spPr bwMode="auto">
          <a:xfrm>
            <a:off x="1447800" y="4191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33" name="Rectangle 144"/>
          <p:cNvSpPr>
            <a:spLocks noChangeArrowheads="1"/>
          </p:cNvSpPr>
          <p:nvPr/>
        </p:nvSpPr>
        <p:spPr bwMode="auto">
          <a:xfrm>
            <a:off x="1752600" y="4191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34" name="Rectangle 145"/>
          <p:cNvSpPr>
            <a:spLocks noChangeArrowheads="1"/>
          </p:cNvSpPr>
          <p:nvPr/>
        </p:nvSpPr>
        <p:spPr bwMode="auto">
          <a:xfrm>
            <a:off x="2057400" y="4191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35" name="Rectangle 146"/>
          <p:cNvSpPr>
            <a:spLocks noChangeArrowheads="1"/>
          </p:cNvSpPr>
          <p:nvPr/>
        </p:nvSpPr>
        <p:spPr bwMode="auto">
          <a:xfrm>
            <a:off x="2362200" y="4191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36" name="Rectangle 147"/>
          <p:cNvSpPr>
            <a:spLocks noChangeArrowheads="1"/>
          </p:cNvSpPr>
          <p:nvPr/>
        </p:nvSpPr>
        <p:spPr bwMode="auto">
          <a:xfrm>
            <a:off x="2667000" y="4191000"/>
            <a:ext cx="304800" cy="304800"/>
          </a:xfrm>
          <a:prstGeom prst="rect">
            <a:avLst/>
          </a:prstGeom>
          <a:solidFill>
            <a:srgbClr val="3366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37" name="Rectangle 148"/>
          <p:cNvSpPr>
            <a:spLocks noChangeArrowheads="1"/>
          </p:cNvSpPr>
          <p:nvPr/>
        </p:nvSpPr>
        <p:spPr bwMode="auto">
          <a:xfrm>
            <a:off x="1143000" y="44958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38" name="Rectangle 149"/>
          <p:cNvSpPr>
            <a:spLocks noChangeArrowheads="1"/>
          </p:cNvSpPr>
          <p:nvPr/>
        </p:nvSpPr>
        <p:spPr bwMode="auto">
          <a:xfrm>
            <a:off x="1447800" y="44958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39" name="Rectangle 150"/>
          <p:cNvSpPr>
            <a:spLocks noChangeArrowheads="1"/>
          </p:cNvSpPr>
          <p:nvPr/>
        </p:nvSpPr>
        <p:spPr bwMode="auto">
          <a:xfrm>
            <a:off x="1752600" y="44958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40" name="Rectangle 151"/>
          <p:cNvSpPr>
            <a:spLocks noChangeArrowheads="1"/>
          </p:cNvSpPr>
          <p:nvPr/>
        </p:nvSpPr>
        <p:spPr bwMode="auto">
          <a:xfrm>
            <a:off x="2057400" y="44958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41" name="Rectangle 152"/>
          <p:cNvSpPr>
            <a:spLocks noChangeArrowheads="1"/>
          </p:cNvSpPr>
          <p:nvPr/>
        </p:nvSpPr>
        <p:spPr bwMode="auto">
          <a:xfrm>
            <a:off x="2362200" y="44958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42" name="Rectangle 153"/>
          <p:cNvSpPr>
            <a:spLocks noChangeArrowheads="1"/>
          </p:cNvSpPr>
          <p:nvPr/>
        </p:nvSpPr>
        <p:spPr bwMode="auto">
          <a:xfrm>
            <a:off x="2667000" y="44958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43" name="Rectangle 154"/>
          <p:cNvSpPr>
            <a:spLocks noChangeArrowheads="1"/>
          </p:cNvSpPr>
          <p:nvPr/>
        </p:nvSpPr>
        <p:spPr bwMode="auto">
          <a:xfrm>
            <a:off x="1143000" y="48006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44" name="Rectangle 155"/>
          <p:cNvSpPr>
            <a:spLocks noChangeArrowheads="1"/>
          </p:cNvSpPr>
          <p:nvPr/>
        </p:nvSpPr>
        <p:spPr bwMode="auto">
          <a:xfrm>
            <a:off x="1447800" y="48006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45" name="Rectangle 156"/>
          <p:cNvSpPr>
            <a:spLocks noChangeArrowheads="1"/>
          </p:cNvSpPr>
          <p:nvPr/>
        </p:nvSpPr>
        <p:spPr bwMode="auto">
          <a:xfrm>
            <a:off x="1752600" y="48006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46" name="Rectangle 157"/>
          <p:cNvSpPr>
            <a:spLocks noChangeArrowheads="1"/>
          </p:cNvSpPr>
          <p:nvPr/>
        </p:nvSpPr>
        <p:spPr bwMode="auto">
          <a:xfrm>
            <a:off x="2057400" y="48006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47" name="Rectangle 158"/>
          <p:cNvSpPr>
            <a:spLocks noChangeArrowheads="1"/>
          </p:cNvSpPr>
          <p:nvPr/>
        </p:nvSpPr>
        <p:spPr bwMode="auto">
          <a:xfrm>
            <a:off x="2362200" y="48006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0148" name="Rectangle 159"/>
          <p:cNvSpPr>
            <a:spLocks noChangeArrowheads="1"/>
          </p:cNvSpPr>
          <p:nvPr/>
        </p:nvSpPr>
        <p:spPr bwMode="auto">
          <a:xfrm>
            <a:off x="2667000" y="4800600"/>
            <a:ext cx="304800" cy="304800"/>
          </a:xfrm>
          <a:prstGeom prst="rect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Writing a row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921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6006BE0E-B5D7-CF46-AF3E-9D7738160A94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52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165" name="Rectangle 2"/>
          <p:cNvSpPr>
            <a:spLocks noChangeArrowheads="1"/>
          </p:cNvSpPr>
          <p:nvPr/>
        </p:nvSpPr>
        <p:spPr bwMode="auto">
          <a:xfrm>
            <a:off x="533400" y="885825"/>
            <a:ext cx="9525000" cy="637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 b="1">
              <a:latin typeface="Courier New" charset="0"/>
            </a:endParaRPr>
          </a:p>
          <a:p>
            <a:pPr eaLnBrk="1" hangingPunct="1"/>
            <a:r>
              <a:rPr lang="en-US" altLang="x-none" sz="1800" b="1">
                <a:latin typeface="Courier New" charset="0"/>
              </a:rPr>
              <a:t>   hid_t       mspace_id, fspace_id;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hsize_t     dims[1] = {6};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hsize_t     start[2], count[2];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…..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/* Create memory dataspace */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mspace_id = H5Screate_simple(RANK, dims, NULL);</a:t>
            </a:r>
          </a:p>
          <a:p>
            <a:pPr eaLnBrk="1" hangingPunct="1"/>
            <a:endParaRPr lang="en-US" altLang="x-none" sz="1800" b="1">
              <a:latin typeface="Courier New" charset="0"/>
            </a:endParaRPr>
          </a:p>
          <a:p>
            <a:pPr eaLnBrk="1" hangingPunct="1"/>
            <a:r>
              <a:rPr lang="en-US" altLang="x-none" sz="1800" b="1">
                <a:latin typeface="Courier New" charset="0"/>
              </a:rPr>
              <a:t>   /* Get file space identifier from the dataset */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fspace_id = H5Dget_space(dataset_id);</a:t>
            </a:r>
          </a:p>
          <a:p>
            <a:pPr eaLnBrk="1" hangingPunct="1"/>
            <a:endParaRPr lang="en-US" altLang="x-none" sz="1800" b="1">
              <a:latin typeface="Courier New" charset="0"/>
            </a:endParaRPr>
          </a:p>
          <a:p>
            <a:pPr eaLnBrk="1" hangingPunct="1"/>
            <a:r>
              <a:rPr lang="en-US" altLang="x-none" sz="1800" b="1">
                <a:latin typeface="Courier New" charset="0"/>
              </a:rPr>
              <a:t>   /* Select hyperslab in the dataset to write too */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start[0] = 1;</a:t>
            </a:r>
          </a:p>
          <a:p>
            <a:pPr eaLnBrk="1" hangingPunct="1"/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   start[1] = 0;</a:t>
            </a:r>
          </a:p>
          <a:p>
            <a:pPr eaLnBrk="1" hangingPunct="1"/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   count[0] = 1;</a:t>
            </a:r>
          </a:p>
          <a:p>
            <a:pPr eaLnBrk="1" hangingPunct="1"/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   count[1] = 6;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status = H5Sselect_hyperslab(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fspace_id</a:t>
            </a:r>
            <a:r>
              <a:rPr lang="en-US" altLang="x-none" sz="1800" b="1">
                <a:latin typeface="Courier New" charset="0"/>
              </a:rPr>
              <a:t>, H5S_SELECT_SET, 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         start,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NULL</a:t>
            </a:r>
            <a:r>
              <a:rPr lang="en-US" altLang="x-none" sz="1800" b="1">
                <a:latin typeface="Courier New" charset="0"/>
              </a:rPr>
              <a:t>, count,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NULL</a:t>
            </a:r>
            <a:r>
              <a:rPr lang="en-US" altLang="x-none" sz="1800" b="1">
                <a:latin typeface="Courier New" charset="0"/>
              </a:rPr>
              <a:t>);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H5Dwrite(dataset_id, H5T_NATIVE_INT,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mspace_id</a:t>
            </a:r>
            <a:r>
              <a:rPr lang="en-US" altLang="x-none" sz="1800" b="1">
                <a:latin typeface="Courier New" charset="0"/>
              </a:rPr>
              <a:t>, </a:t>
            </a:r>
            <a:r>
              <a:rPr lang="en-US" altLang="x-none" sz="1800" b="1">
                <a:solidFill>
                  <a:srgbClr val="0000FF"/>
                </a:solidFill>
                <a:latin typeface="Courier New" charset="0"/>
              </a:rPr>
              <a:t>fspace_id</a:t>
            </a:r>
            <a:r>
              <a:rPr lang="en-US" altLang="x-none" sz="1800" b="1">
                <a:latin typeface="Courier New" charset="0"/>
              </a:rPr>
              <a:t>,</a:t>
            </a:r>
          </a:p>
          <a:p>
            <a:pPr eaLnBrk="1" hangingPunct="1"/>
            <a:r>
              <a:rPr lang="en-US" altLang="x-none" sz="1800" b="1">
                <a:latin typeface="Courier New" charset="0"/>
              </a:rPr>
              <a:t>            H5P_DEFAULT, wdata);</a:t>
            </a:r>
          </a:p>
          <a:p>
            <a:pPr eaLnBrk="1" hangingPunct="1"/>
            <a:endParaRPr lang="en-US" altLang="x-none"/>
          </a:p>
          <a:p>
            <a:pPr eaLnBrk="1" hangingPunct="1"/>
            <a:r>
              <a:rPr lang="en-US" altLang="x-none"/>
              <a:t>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Demo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921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6006BE0E-B5D7-CF46-AF3E-9D7738160A94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53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08440-1A2B-3C43-A146-BB7699661666}"/>
              </a:ext>
            </a:extLst>
          </p:cNvPr>
          <p:cNvSpPr txBox="1"/>
          <p:nvPr/>
        </p:nvSpPr>
        <p:spPr>
          <a:xfrm>
            <a:off x="537411" y="1211179"/>
            <a:ext cx="647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an 8x10 integer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Selects and writes to a 3x4 subset, offset by 1x2</a:t>
            </a:r>
          </a:p>
          <a:p>
            <a:endParaRPr lang="en-US" dirty="0"/>
          </a:p>
        </p:txBody>
      </p:sp>
      <p:pic>
        <p:nvPicPr>
          <p:cNvPr id="1026" name="Picture 2" descr="https://support.hdfgroup.org/images/tutr-subset5.png">
            <a:extLst>
              <a:ext uri="{FF2B5EF4-FFF2-40B4-BE49-F238E27FC236}">
                <a16:creationId xmlns:a16="http://schemas.microsoft.com/office/drawing/2014/main" id="{BE74663A-D76C-B145-A6C9-443B3D297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6822"/>
            <a:ext cx="4445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pport.hdfgroup.org/images/tutr-subset4.png">
            <a:extLst>
              <a:ext uri="{FF2B5EF4-FFF2-40B4-BE49-F238E27FC236}">
                <a16:creationId xmlns:a16="http://schemas.microsoft.com/office/drawing/2014/main" id="{F2B2F6DD-F435-354E-BD8D-38058180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3100137"/>
            <a:ext cx="4445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117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Calibri" charset="0"/>
                <a:ea typeface="ＭＳ Ｐゴシック" charset="-128"/>
              </a:rPr>
              <a:t>Thank You!</a:t>
            </a:r>
            <a:br>
              <a:rPr lang="en-US" altLang="x-none">
                <a:latin typeface="Calibri" charset="0"/>
                <a:ea typeface="ＭＳ Ｐゴシック" charset="-128"/>
              </a:rPr>
            </a:br>
            <a:r>
              <a:rPr lang="en-US" altLang="x-none">
                <a:latin typeface="Calibri" charset="0"/>
                <a:ea typeface="ＭＳ Ｐゴシック" charset="-128"/>
              </a:rPr>
              <a:t>Questions?</a:t>
            </a:r>
          </a:p>
        </p:txBody>
      </p:sp>
      <p:sp>
        <p:nvSpPr>
          <p:cNvPr id="95234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9523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952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DD055608-3649-4041-B8EA-EA809BC28D53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54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is HDF5?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</a:p>
        </p:txBody>
      </p:sp>
      <p:sp>
        <p:nvSpPr>
          <p:cNvPr id="194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A77385E2-B4B4-8441-AAA9-874C78E415E7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6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What is HDF5?</a:t>
            </a:r>
          </a:p>
        </p:txBody>
      </p:sp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February 2, 2018</a:t>
            </a: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chemeClr val="bg1"/>
                </a:solidFill>
                <a:latin typeface="Arial" charset="0"/>
              </a:rPr>
              <a:t>Costa Rica HPC School 2018</a:t>
            </a: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8A799626-9F0B-174A-A0FE-DA0EAB3DFF47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7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Content Placeholder 2"/>
          <p:cNvSpPr>
            <a:spLocks noGrp="1"/>
          </p:cNvSpPr>
          <p:nvPr>
            <p:ph idx="4294967295"/>
          </p:nvPr>
        </p:nvSpPr>
        <p:spPr>
          <a:xfrm>
            <a:off x="685800" y="1295400"/>
            <a:ext cx="8458200" cy="52578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HDF5 == Hierarchical Data Format version 5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Open </a:t>
            </a:r>
            <a:r>
              <a:rPr lang="en-US" sz="2800" b="1" dirty="0"/>
              <a:t>file fo</a:t>
            </a:r>
            <a:r>
              <a:rPr lang="en-US" sz="2800" b="1" dirty="0">
                <a:latin typeface="Calibri" charset="0"/>
              </a:rPr>
              <a:t>rmat</a:t>
            </a:r>
          </a:p>
          <a:p>
            <a:pPr lvl="1">
              <a:defRPr/>
            </a:pPr>
            <a:r>
              <a:rPr lang="en-US" sz="2400" dirty="0">
                <a:ea typeface="Calibri" charset="0"/>
              </a:rPr>
              <a:t>Designed for high volume or complex data</a:t>
            </a:r>
          </a:p>
          <a:p>
            <a:pPr lvl="1"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>
              <a:defRPr/>
            </a:pPr>
            <a:r>
              <a:rPr lang="en-US" sz="2800" dirty="0"/>
              <a:t>Open source </a:t>
            </a:r>
            <a:r>
              <a:rPr lang="en-US" sz="2800" b="1" dirty="0"/>
              <a:t>software</a:t>
            </a:r>
          </a:p>
          <a:p>
            <a:pPr lvl="1">
              <a:defRPr/>
            </a:pPr>
            <a:r>
              <a:rPr lang="en-US" sz="2400" dirty="0">
                <a:ea typeface="Calibri" charset="0"/>
              </a:rPr>
              <a:t>Works with data in the format</a:t>
            </a:r>
          </a:p>
          <a:p>
            <a:pPr lvl="1"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>
              <a:defRPr/>
            </a:pPr>
            <a:r>
              <a:rPr lang="en-US" sz="2800" dirty="0"/>
              <a:t>A </a:t>
            </a:r>
            <a:r>
              <a:rPr lang="en-US" sz="2800" b="1" dirty="0"/>
              <a:t>data model</a:t>
            </a:r>
          </a:p>
          <a:p>
            <a:pPr lvl="1">
              <a:defRPr/>
            </a:pPr>
            <a:r>
              <a:rPr lang="en-US" sz="2400" dirty="0">
                <a:ea typeface="Calibri" charset="0"/>
              </a:rPr>
              <a:t>Structures for data organization and specific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ation</a:t>
            </a:r>
          </a:p>
        </p:txBody>
      </p:sp>
      <p:pic>
        <p:nvPicPr>
          <p:cNvPr id="7" name="Picture 4" descr="C:\Users\Administrator\AppData\Local\Microsoft\Windows\Temporary Internet Files\Content.IE5\DWAJU5RV\MC90007871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5" y="1857375"/>
            <a:ext cx="162242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dirty="0"/>
              <a:t>Rationale behind HDF5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14400"/>
            <a:ext cx="4041775" cy="639762"/>
          </a:xfrm>
        </p:spPr>
        <p:txBody>
          <a:bodyPr/>
          <a:lstStyle/>
          <a:p>
            <a:r>
              <a:rPr lang="en-US" dirty="0"/>
              <a:t>    HDF5 is designed for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00200"/>
            <a:ext cx="4041775" cy="3951288"/>
          </a:xfrm>
        </p:spPr>
        <p:txBody>
          <a:bodyPr/>
          <a:lstStyle/>
          <a:p>
            <a:r>
              <a:rPr lang="en-US" altLang="x-none" sz="2000" dirty="0">
                <a:latin typeface="Arial" charset="0"/>
                <a:ea typeface="ＭＳ Ｐゴシック" charset="-128"/>
              </a:rPr>
              <a:t>Big Data - high volume and/or complex heterogeneous data</a:t>
            </a:r>
          </a:p>
          <a:p>
            <a:r>
              <a:rPr lang="en-US" altLang="x-none" sz="2000" dirty="0">
                <a:latin typeface="Arial" charset="0"/>
                <a:ea typeface="ＭＳ Ｐゴシック" charset="-128"/>
              </a:rPr>
              <a:t>Every size and type of system (portable, shareable)</a:t>
            </a:r>
          </a:p>
          <a:p>
            <a:r>
              <a:rPr lang="en-US" altLang="x-none" sz="2000" dirty="0">
                <a:latin typeface="Arial" charset="0"/>
                <a:ea typeface="ＭＳ Ｐゴシック" charset="-128"/>
              </a:rPr>
              <a:t>Flexible, efficient storage and I/O</a:t>
            </a:r>
          </a:p>
          <a:p>
            <a:r>
              <a:rPr lang="en-US" altLang="x-none" sz="2000" dirty="0">
                <a:latin typeface="Arial" charset="0"/>
                <a:ea typeface="ＭＳ Ｐゴシック" charset="-128"/>
              </a:rPr>
              <a:t>Enabling applications to evolve in their use of HDF5 and to accommodate new models</a:t>
            </a:r>
          </a:p>
          <a:p>
            <a:r>
              <a:rPr lang="en-US" altLang="x-none" sz="2000" dirty="0">
                <a:latin typeface="Arial" charset="0"/>
                <a:ea typeface="ＭＳ Ｐゴシック" charset="-128"/>
              </a:rPr>
              <a:t>Supporting long-term data preservation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36FF-4C0D-8345-B36E-FA98F50F96C6}" type="slidenum">
              <a:rPr lang="en-US" altLang="x-none" smtClean="0"/>
              <a:pPr/>
              <a:t>8</a:t>
            </a:fld>
            <a:endParaRPr lang="en-US" altLang="x-none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949" y="1600200"/>
            <a:ext cx="3854690" cy="395128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00069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HDF5 Data model</a:t>
            </a:r>
          </a:p>
        </p:txBody>
      </p:sp>
      <p:sp>
        <p:nvSpPr>
          <p:cNvPr id="23554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altLang="x-none">
              <a:latin typeface="Arial" charset="0"/>
              <a:ea typeface="ＭＳ Ｐゴシック" charset="-12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February 2,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Costa Rica HPC School 2018</a:t>
            </a:r>
            <a:endParaRPr lang="en-US" dirty="0"/>
          </a:p>
        </p:txBody>
      </p:sp>
      <p:sp>
        <p:nvSpPr>
          <p:cNvPr id="235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593A3004-30AE-2C40-9A33-FC5C81C6FA69}" type="slidenum">
              <a:rPr lang="en-US" altLang="x-none" sz="1200">
                <a:solidFill>
                  <a:schemeClr val="bg1"/>
                </a:solidFill>
                <a:latin typeface="Arial" charset="0"/>
              </a:rPr>
              <a:pPr eaLnBrk="1" hangingPunct="1"/>
              <a:t>9</a:t>
            </a:fld>
            <a:endParaRPr lang="en-US" altLang="x-none" sz="120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False"/>
  <p:tag name="BRANCHTO" val="0"/>
</p:tagLst>
</file>

<file path=ppt/theme/theme1.xml><?xml version="1.0" encoding="utf-8"?>
<a:theme xmlns:a="http://schemas.openxmlformats.org/drawingml/2006/main" name="template2">
  <a:themeElements>
    <a:clrScheme name="Presentation on product or service 6">
      <a:dk1>
        <a:srgbClr val="000000"/>
      </a:dk1>
      <a:lt1>
        <a:srgbClr val="FFFFFF"/>
      </a:lt1>
      <a:dk2>
        <a:srgbClr val="000000"/>
      </a:dk2>
      <a:lt2>
        <a:srgbClr val="996633"/>
      </a:lt2>
      <a:accent1>
        <a:srgbClr val="CC9900"/>
      </a:accent1>
      <a:accent2>
        <a:srgbClr val="FFE28F"/>
      </a:accent2>
      <a:accent3>
        <a:srgbClr val="FFFFFF"/>
      </a:accent3>
      <a:accent4>
        <a:srgbClr val="000000"/>
      </a:accent4>
      <a:accent5>
        <a:srgbClr val="E2CAAA"/>
      </a:accent5>
      <a:accent6>
        <a:srgbClr val="E7CD81"/>
      </a:accent6>
      <a:hlink>
        <a:srgbClr val="996633"/>
      </a:hlink>
      <a:folHlink>
        <a:srgbClr val="FF9900"/>
      </a:folHlink>
    </a:clrScheme>
    <a:fontScheme name="Presentation on product or service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esentation on product or service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5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CB7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D6A6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6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28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CD81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20469</TotalTime>
  <Words>2914</Words>
  <Application>Microsoft Macintosh PowerPoint</Application>
  <PresentationFormat>On-screen Show (4:3)</PresentationFormat>
  <Paragraphs>736</Paragraphs>
  <Slides>54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ＭＳ Ｐゴシック</vt:lpstr>
      <vt:lpstr>Arial</vt:lpstr>
      <vt:lpstr>Bookman Old Style</vt:lpstr>
      <vt:lpstr>Calibri</vt:lpstr>
      <vt:lpstr>Candara</vt:lpstr>
      <vt:lpstr>Comic Sans MS</vt:lpstr>
      <vt:lpstr>Courier New</vt:lpstr>
      <vt:lpstr>Garamond</vt:lpstr>
      <vt:lpstr>Tahoma</vt:lpstr>
      <vt:lpstr>Times New Roman</vt:lpstr>
      <vt:lpstr>Wingdings</vt:lpstr>
      <vt:lpstr>template2</vt:lpstr>
      <vt:lpstr>Introduction to HDF5</vt:lpstr>
      <vt:lpstr>Tutorial Goals and Structure</vt:lpstr>
      <vt:lpstr>Why HDF5?</vt:lpstr>
      <vt:lpstr>Why HDF5?</vt:lpstr>
      <vt:lpstr>Introduction to HDF5 Part I</vt:lpstr>
      <vt:lpstr>What is HDF5?</vt:lpstr>
      <vt:lpstr>What is HDF5?</vt:lpstr>
      <vt:lpstr>Rationale behind HDF5</vt:lpstr>
      <vt:lpstr>HDF5 Data model</vt:lpstr>
      <vt:lpstr>HDF5 Data Model</vt:lpstr>
      <vt:lpstr>HDF5 File</vt:lpstr>
      <vt:lpstr>HDF5 Dataset</vt:lpstr>
      <vt:lpstr>HDF5 Dataspace</vt:lpstr>
      <vt:lpstr>HDF5 Dataspace </vt:lpstr>
      <vt:lpstr>HDF5 Datatypes</vt:lpstr>
      <vt:lpstr>HDF5 Dataset</vt:lpstr>
      <vt:lpstr>HDF5 Dataset with Compound Datatype</vt:lpstr>
      <vt:lpstr>How data is stored?</vt:lpstr>
      <vt:lpstr>HDF5 Attributes</vt:lpstr>
      <vt:lpstr>HDF5 File</vt:lpstr>
      <vt:lpstr>HDF5 Groups and Links</vt:lpstr>
      <vt:lpstr>HDFView: Example of HDF5 file</vt:lpstr>
      <vt:lpstr>HDF5 software</vt:lpstr>
      <vt:lpstr>HDF5 Home Page</vt:lpstr>
      <vt:lpstr>HDF5 Software Layers and Storage</vt:lpstr>
      <vt:lpstr>Useful Tools For New Users</vt:lpstr>
      <vt:lpstr>HDF5 Programming model and Api</vt:lpstr>
      <vt:lpstr>General Programming Paradigm</vt:lpstr>
      <vt:lpstr>The General HDF5 API</vt:lpstr>
      <vt:lpstr>The HDF5 API</vt:lpstr>
      <vt:lpstr>Basic Functions </vt:lpstr>
      <vt:lpstr>Other Common Functions</vt:lpstr>
      <vt:lpstr>C examples</vt:lpstr>
      <vt:lpstr>How to compile HDF5 applications</vt:lpstr>
      <vt:lpstr>Code: Create a File</vt:lpstr>
      <vt:lpstr>Example: Create a Group</vt:lpstr>
      <vt:lpstr>Code: Create a Dataset</vt:lpstr>
      <vt:lpstr>Code: Create a Group</vt:lpstr>
      <vt:lpstr>Output of h5dump</vt:lpstr>
      <vt:lpstr>Example Code -  H5Dwrite</vt:lpstr>
      <vt:lpstr>Output of h5dump after writing</vt:lpstr>
      <vt:lpstr>Partial i/o in HDF5</vt:lpstr>
      <vt:lpstr>How to write a row?</vt:lpstr>
      <vt:lpstr>How to Describe a Subset in HDF5?</vt:lpstr>
      <vt:lpstr>    Types of Selections in HDF5</vt:lpstr>
      <vt:lpstr>PowerPoint Presentation</vt:lpstr>
      <vt:lpstr>PowerPoint Presentation</vt:lpstr>
      <vt:lpstr>PowerPoint Presentation</vt:lpstr>
      <vt:lpstr>HDF5 Hyperslab Description</vt:lpstr>
      <vt:lpstr>Simple Hyperslab Description</vt:lpstr>
      <vt:lpstr>Writing a row</vt:lpstr>
      <vt:lpstr>Writing a row</vt:lpstr>
      <vt:lpstr>Demo</vt:lpstr>
      <vt:lpstr>Thank You! Questions?</vt:lpstr>
    </vt:vector>
  </TitlesOfParts>
  <Company>The HDF Group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HDF5</dc:title>
  <dc:creator>csingh3</dc:creator>
  <cp:lastModifiedBy>Scot Breitenfeld</cp:lastModifiedBy>
  <cp:revision>154</cp:revision>
  <cp:lastPrinted>2018-01-31T13:51:44Z</cp:lastPrinted>
  <dcterms:created xsi:type="dcterms:W3CDTF">2010-09-22T14:22:02Z</dcterms:created>
  <dcterms:modified xsi:type="dcterms:W3CDTF">2018-02-02T17:13:31Z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TC010178481033</vt:lpwstr>
  </property>
</Properties>
</file>